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76" r:id="rId6"/>
    <p:sldId id="275" r:id="rId7"/>
    <p:sldId id="257" r:id="rId8"/>
    <p:sldId id="258" r:id="rId9"/>
    <p:sldId id="259" r:id="rId10"/>
    <p:sldId id="260" r:id="rId11"/>
    <p:sldId id="261" r:id="rId12"/>
    <p:sldId id="262" r:id="rId13"/>
    <p:sldId id="263" r:id="rId14"/>
    <p:sldId id="277" r:id="rId15"/>
    <p:sldId id="271" r:id="rId16"/>
    <p:sldId id="272" r:id="rId17"/>
    <p:sldId id="273" r:id="rId18"/>
    <p:sldId id="268"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38"/>
    <a:srgbClr val="FF7200"/>
    <a:srgbClr val="85345A"/>
    <a:srgbClr val="2710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1B200-BA63-2941-ACFC-BD78D4ECC13E}" v="3" dt="2024-09-12T03:33:09.181"/>
    <p1510:client id="{C0F58600-0777-5955-830A-BA902685CC72}" v="331" dt="2024-09-12T05:37:34.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F043-5F41-DA65-608E-56FA57598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BF0A525E-4E4C-382A-DC5C-2400AE4E59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09727FD3-B098-224D-8729-2EEB0C0B5524}"/>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5" name="Footer Placeholder 4">
            <a:extLst>
              <a:ext uri="{FF2B5EF4-FFF2-40B4-BE49-F238E27FC236}">
                <a16:creationId xmlns:a16="http://schemas.microsoft.com/office/drawing/2014/main" id="{EEEEC1B8-9029-76D2-EA42-4026D7ABB66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8F16E56-F76F-D325-3913-020D52EF3EF0}"/>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50637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4329-5784-66BA-9A40-2C274D982DCB}"/>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1C941C84-0333-E760-7CC7-44371D5E3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0C9FFD8-2CF3-822C-D842-591804D6F275}"/>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5" name="Footer Placeholder 4">
            <a:extLst>
              <a:ext uri="{FF2B5EF4-FFF2-40B4-BE49-F238E27FC236}">
                <a16:creationId xmlns:a16="http://schemas.microsoft.com/office/drawing/2014/main" id="{9BEA359F-79EB-ED42-BD46-BECC009FD7D3}"/>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8B34010-CD2F-E60C-5D85-65CCE5A38524}"/>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66521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9B1EA-E1F2-696D-33D0-F83419B611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29BA37F-E2C8-9B5D-AF4E-2823DB627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3CC94CD-8F41-82C0-E83C-C1ADB4F4920B}"/>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5" name="Footer Placeholder 4">
            <a:extLst>
              <a:ext uri="{FF2B5EF4-FFF2-40B4-BE49-F238E27FC236}">
                <a16:creationId xmlns:a16="http://schemas.microsoft.com/office/drawing/2014/main" id="{8DB92FF4-3DFD-404A-8D83-0153CC278F7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B7F91C2-2BFD-0D92-28A3-11665182E334}"/>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2439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6EE1-CD72-398F-BA34-4CC178D41E85}"/>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6548CFC3-353A-387E-75C8-C3390C136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F294BA4-891C-8D91-1A88-16C6061B87AB}"/>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5" name="Footer Placeholder 4">
            <a:extLst>
              <a:ext uri="{FF2B5EF4-FFF2-40B4-BE49-F238E27FC236}">
                <a16:creationId xmlns:a16="http://schemas.microsoft.com/office/drawing/2014/main" id="{580CF50F-A013-C7B9-53BB-F0F4B1F6E5D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C44894F-DA9C-5C73-8E13-19A646A8FECB}"/>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341808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336E-5B8B-55A7-DB1D-985B0A565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38005B6A-AE1D-35CC-28F8-585E352D9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B5D7F-835D-A2DD-486B-3CDA01C30C71}"/>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5" name="Footer Placeholder 4">
            <a:extLst>
              <a:ext uri="{FF2B5EF4-FFF2-40B4-BE49-F238E27FC236}">
                <a16:creationId xmlns:a16="http://schemas.microsoft.com/office/drawing/2014/main" id="{704D8ADB-5766-7661-5F73-E16018EA215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2291DE8-69A0-B0AF-E144-42229B62DD73}"/>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202101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18D4-799E-FFCB-D151-0D74F1BD9A97}"/>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286A889F-15FD-49EC-5959-FD55379E4A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258A82A6-1891-A640-C92F-B1ED1BA90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0BBA812C-D3F7-1900-9E06-1CC98593D7F4}"/>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6" name="Footer Placeholder 5">
            <a:extLst>
              <a:ext uri="{FF2B5EF4-FFF2-40B4-BE49-F238E27FC236}">
                <a16:creationId xmlns:a16="http://schemas.microsoft.com/office/drawing/2014/main" id="{56D78C75-B5BA-7841-3453-EF7C4F7D4F71}"/>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197E351-164D-1A82-EC1C-6BE50B88EE9B}"/>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27942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9040-2EE5-7006-AC57-CCB083B33362}"/>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63AD4992-8A57-B923-2B3F-4CAACAE19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A78D4-8E1E-0A23-F5E8-2C3A28FE2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BC5F8879-1B86-01E8-5578-C14CFAD02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C9F91-1186-129E-4B7A-6ACCCFDCC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F15F948C-00A5-D65B-7F1E-BEC7FA979FC8}"/>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8" name="Footer Placeholder 7">
            <a:extLst>
              <a:ext uri="{FF2B5EF4-FFF2-40B4-BE49-F238E27FC236}">
                <a16:creationId xmlns:a16="http://schemas.microsoft.com/office/drawing/2014/main" id="{1C84908D-6AEB-D12F-0518-45E19825DD36}"/>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EB5263B1-872D-5A45-A54A-DD7DBD133C6B}"/>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71794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5F25-4CB8-C2D0-7C4A-72D1FC943D34}"/>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4329E270-4BD1-0FD3-C6D2-AB49CC7740F2}"/>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4" name="Footer Placeholder 3">
            <a:extLst>
              <a:ext uri="{FF2B5EF4-FFF2-40B4-BE49-F238E27FC236}">
                <a16:creationId xmlns:a16="http://schemas.microsoft.com/office/drawing/2014/main" id="{C5A10883-FBBA-668A-6838-EA5AF133CDD0}"/>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37A3D573-8989-5420-E55B-8E77940E946D}"/>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97846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616FE-4AAF-139B-0A52-B7C47F71B0E8}"/>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3" name="Footer Placeholder 2">
            <a:extLst>
              <a:ext uri="{FF2B5EF4-FFF2-40B4-BE49-F238E27FC236}">
                <a16:creationId xmlns:a16="http://schemas.microsoft.com/office/drawing/2014/main" id="{60E6E547-A415-13A8-E1D7-11B58E1D6CFE}"/>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5AF38A57-B046-D692-C4D5-B3B8154388DC}"/>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370670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ADE9-45BC-F05A-8798-93E3F6013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E6F6037A-A360-C06D-656D-E8B6B0D09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A7CE1F6A-BF48-C5A5-AA62-9F8C7251B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B9F205-EC4E-C24D-67A6-E1D40BEB1742}"/>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6" name="Footer Placeholder 5">
            <a:extLst>
              <a:ext uri="{FF2B5EF4-FFF2-40B4-BE49-F238E27FC236}">
                <a16:creationId xmlns:a16="http://schemas.microsoft.com/office/drawing/2014/main" id="{177B09DA-D7D7-C018-755C-A96F67DACE2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BCD7D55-7200-3AC5-C048-FCA1BCB287AA}"/>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143567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A75B-1D0F-870B-DD22-57F118285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8F7B4810-910F-DDF6-0E37-4277F157A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D70D074C-37C6-4029-E272-CD7431E45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FA733-6EB1-8067-2F1D-A7BB6B1DCC34}"/>
              </a:ext>
            </a:extLst>
          </p:cNvPr>
          <p:cNvSpPr>
            <a:spLocks noGrp="1"/>
          </p:cNvSpPr>
          <p:nvPr>
            <p:ph type="dt" sz="half" idx="10"/>
          </p:nvPr>
        </p:nvSpPr>
        <p:spPr/>
        <p:txBody>
          <a:bodyPr/>
          <a:lstStyle/>
          <a:p>
            <a:fld id="{DEA01B7A-5379-44D4-99D8-7A9D6A0155E6}" type="datetimeFigureOut">
              <a:rPr lang="en-PH" smtClean="0"/>
              <a:t>11/09/2024</a:t>
            </a:fld>
            <a:endParaRPr lang="en-PH"/>
          </a:p>
        </p:txBody>
      </p:sp>
      <p:sp>
        <p:nvSpPr>
          <p:cNvPr id="6" name="Footer Placeholder 5">
            <a:extLst>
              <a:ext uri="{FF2B5EF4-FFF2-40B4-BE49-F238E27FC236}">
                <a16:creationId xmlns:a16="http://schemas.microsoft.com/office/drawing/2014/main" id="{D00027B3-686C-DF94-7C93-64880EC18C3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F35F287B-5CBF-168C-4743-780A0B09603D}"/>
              </a:ext>
            </a:extLst>
          </p:cNvPr>
          <p:cNvSpPr>
            <a:spLocks noGrp="1"/>
          </p:cNvSpPr>
          <p:nvPr>
            <p:ph type="sldNum" sz="quarter" idx="12"/>
          </p:nvPr>
        </p:nvSpPr>
        <p:spPr/>
        <p:txBody>
          <a:bodyPr/>
          <a:lstStyle/>
          <a:p>
            <a:fld id="{CB31F0F8-47E2-4BA3-8CC3-CD16E56F8CA7}" type="slidenum">
              <a:rPr lang="en-PH" smtClean="0"/>
              <a:t>‹#›</a:t>
            </a:fld>
            <a:endParaRPr lang="en-PH"/>
          </a:p>
        </p:txBody>
      </p:sp>
    </p:spTree>
    <p:extLst>
      <p:ext uri="{BB962C8B-B14F-4D97-AF65-F5344CB8AC3E}">
        <p14:creationId xmlns:p14="http://schemas.microsoft.com/office/powerpoint/2010/main" val="235454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B066F-C1CE-9BD7-26CC-DF7C2768D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91196ED5-03A1-52EB-8F7D-3FE3B06E6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30BBCA6-45EE-CF6D-7185-21043F2A0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01B7A-5379-44D4-99D8-7A9D6A0155E6}" type="datetimeFigureOut">
              <a:rPr lang="en-PH" smtClean="0"/>
              <a:t>11/09/2024</a:t>
            </a:fld>
            <a:endParaRPr lang="en-PH"/>
          </a:p>
        </p:txBody>
      </p:sp>
      <p:sp>
        <p:nvSpPr>
          <p:cNvPr id="5" name="Footer Placeholder 4">
            <a:extLst>
              <a:ext uri="{FF2B5EF4-FFF2-40B4-BE49-F238E27FC236}">
                <a16:creationId xmlns:a16="http://schemas.microsoft.com/office/drawing/2014/main" id="{1B2583E2-9E62-5207-818D-A23FE9A54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C23016E3-47D7-E18F-1EBA-B3EBFE0E9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1F0F8-47E2-4BA3-8CC3-CD16E56F8CA7}" type="slidenum">
              <a:rPr lang="en-PH" smtClean="0"/>
              <a:t>‹#›</a:t>
            </a:fld>
            <a:endParaRPr lang="en-PH"/>
          </a:p>
        </p:txBody>
      </p:sp>
    </p:spTree>
    <p:extLst>
      <p:ext uri="{BB962C8B-B14F-4D97-AF65-F5344CB8AC3E}">
        <p14:creationId xmlns:p14="http://schemas.microsoft.com/office/powerpoint/2010/main" val="268256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mc.solutions/spaces/startup-awards-202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purple background with white text&#10;&#10;Description automatically generated">
            <a:extLst>
              <a:ext uri="{FF2B5EF4-FFF2-40B4-BE49-F238E27FC236}">
                <a16:creationId xmlns:a16="http://schemas.microsoft.com/office/drawing/2014/main" id="{C8C4C957-08AF-9BD0-4106-0970A4DFA48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C7C928CA-CB32-14D6-63C1-7D520CCBAD0B}"/>
              </a:ext>
            </a:extLst>
          </p:cNvPr>
          <p:cNvSpPr txBox="1">
            <a:spLocks/>
          </p:cNvSpPr>
          <p:nvPr/>
        </p:nvSpPr>
        <p:spPr>
          <a:xfrm>
            <a:off x="486167" y="4578102"/>
            <a:ext cx="11219666" cy="8949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5400" b="1">
                <a:solidFill>
                  <a:schemeClr val="bg1"/>
                </a:solidFill>
                <a:latin typeface="Barlow Condensed" panose="00000806000000000000" pitchFamily="2" charset="0"/>
              </a:rPr>
              <a:t>ENTRY FORM</a:t>
            </a:r>
          </a:p>
        </p:txBody>
      </p:sp>
      <p:sp>
        <p:nvSpPr>
          <p:cNvPr id="7" name="Title 7">
            <a:extLst>
              <a:ext uri="{FF2B5EF4-FFF2-40B4-BE49-F238E27FC236}">
                <a16:creationId xmlns:a16="http://schemas.microsoft.com/office/drawing/2014/main" id="{2B481BFC-A03D-0EC4-ADD2-14D4FD62C72B}"/>
              </a:ext>
            </a:extLst>
          </p:cNvPr>
          <p:cNvSpPr txBox="1">
            <a:spLocks/>
          </p:cNvSpPr>
          <p:nvPr/>
        </p:nvSpPr>
        <p:spPr>
          <a:xfrm>
            <a:off x="486167" y="5724938"/>
            <a:ext cx="11219666" cy="5340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PH" sz="2000" b="1">
              <a:solidFill>
                <a:schemeClr val="bg1"/>
              </a:solidFill>
              <a:latin typeface="Karla"/>
              <a:ea typeface="Karla" pitchFamily="2" charset="0"/>
            </a:endParaRPr>
          </a:p>
        </p:txBody>
      </p:sp>
      <p:sp>
        <p:nvSpPr>
          <p:cNvPr id="4" name="Title 7">
            <a:extLst>
              <a:ext uri="{FF2B5EF4-FFF2-40B4-BE49-F238E27FC236}">
                <a16:creationId xmlns:a16="http://schemas.microsoft.com/office/drawing/2014/main" id="{8E67271E-5BE3-F054-E686-49E306266E56}"/>
              </a:ext>
            </a:extLst>
          </p:cNvPr>
          <p:cNvSpPr txBox="1">
            <a:spLocks/>
          </p:cNvSpPr>
          <p:nvPr/>
        </p:nvSpPr>
        <p:spPr>
          <a:xfrm>
            <a:off x="486167" y="5351137"/>
            <a:ext cx="11219666" cy="4875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000" b="1">
                <a:solidFill>
                  <a:schemeClr val="bg1"/>
                </a:solidFill>
                <a:latin typeface="Karla" pitchFamily="2" charset="0"/>
                <a:ea typeface="Karla" pitchFamily="2" charset="0"/>
              </a:rPr>
              <a:t>SUBMISSION DEADLINE: OCTOBER 3, 2024</a:t>
            </a:r>
          </a:p>
        </p:txBody>
      </p:sp>
    </p:spTree>
    <p:extLst>
      <p:ext uri="{BB962C8B-B14F-4D97-AF65-F5344CB8AC3E}">
        <p14:creationId xmlns:p14="http://schemas.microsoft.com/office/powerpoint/2010/main" val="160428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3" name="Picture 2" descr="A black and purple rectangle with white text&#10;&#10;Description automatically generated">
            <a:extLst>
              <a:ext uri="{FF2B5EF4-FFF2-40B4-BE49-F238E27FC236}">
                <a16:creationId xmlns:a16="http://schemas.microsoft.com/office/drawing/2014/main" id="{F4E247D6-D158-036C-8B9C-25C660861B0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402191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3" name="Picture 2" descr="A black and purple rectangle with white text&#10;&#10;Description automatically generated">
            <a:extLst>
              <a:ext uri="{FF2B5EF4-FFF2-40B4-BE49-F238E27FC236}">
                <a16:creationId xmlns:a16="http://schemas.microsoft.com/office/drawing/2014/main" id="{EB28FD91-E373-DB2F-CE11-63A0D645C5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58887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4" name="Picture 3" descr="A black and purple rectangle with white text&#10;&#10;Description automatically generated">
            <a:extLst>
              <a:ext uri="{FF2B5EF4-FFF2-40B4-BE49-F238E27FC236}">
                <a16:creationId xmlns:a16="http://schemas.microsoft.com/office/drawing/2014/main" id="{F1FE0F73-4508-C605-7E63-9F30B608FE2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84545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3" name="Picture 2" descr="A black and purple rectangle with white text&#10;&#10;Description automatically generated">
            <a:extLst>
              <a:ext uri="{FF2B5EF4-FFF2-40B4-BE49-F238E27FC236}">
                <a16:creationId xmlns:a16="http://schemas.microsoft.com/office/drawing/2014/main" id="{13C36571-87AC-538F-BCBA-DE65803AE92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208263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749D235-6108-BE5E-5306-D17ADFC57E5A}"/>
              </a:ext>
            </a:extLst>
          </p:cNvPr>
          <p:cNvSpPr txBox="1"/>
          <p:nvPr/>
        </p:nvSpPr>
        <p:spPr>
          <a:xfrm>
            <a:off x="294198" y="431476"/>
            <a:ext cx="11433975" cy="1077218"/>
          </a:xfrm>
          <a:prstGeom prst="rect">
            <a:avLst/>
          </a:prstGeom>
          <a:noFill/>
        </p:spPr>
        <p:txBody>
          <a:bodyPr wrap="square">
            <a:spAutoFit/>
          </a:bodyPr>
          <a:lstStyle/>
          <a:p>
            <a:pPr algn="ctr"/>
            <a:r>
              <a:rPr lang="en-PH" sz="1600" i="0" u="none" strike="noStrike">
                <a:solidFill>
                  <a:srgbClr val="000000"/>
                </a:solidFill>
                <a:effectLst/>
                <a:latin typeface="Karla" pitchFamily="2" charset="0"/>
                <a:ea typeface="Karla" pitchFamily="2" charset="0"/>
              </a:rPr>
              <a:t>Please write a maximum 2,000 words (total) including evidence to support and address each of the specific category's criteria bullet points. Each bullet point is outlined in the ‘categories &amp; criteria’ section of the category found on the website. Please ensure all areas mentioned are covered within your submission as the jury will be looking for these details.</a:t>
            </a:r>
            <a:r>
              <a:rPr lang="en-PH" sz="1600" i="0">
                <a:solidFill>
                  <a:srgbClr val="000000"/>
                </a:solidFill>
                <a:effectLst/>
                <a:latin typeface="Karla" pitchFamily="2" charset="0"/>
                <a:ea typeface="Karla" pitchFamily="2" charset="0"/>
              </a:rPr>
              <a:t>​</a:t>
            </a:r>
            <a:endParaRPr lang="en-PH" sz="1600">
              <a:latin typeface="Karla" pitchFamily="2" charset="0"/>
              <a:ea typeface="Karla" pitchFamily="2" charset="0"/>
            </a:endParaRPr>
          </a:p>
        </p:txBody>
      </p:sp>
      <p:sp>
        <p:nvSpPr>
          <p:cNvPr id="2" name="TextBox 1">
            <a:extLst>
              <a:ext uri="{FF2B5EF4-FFF2-40B4-BE49-F238E27FC236}">
                <a16:creationId xmlns:a16="http://schemas.microsoft.com/office/drawing/2014/main" id="{F2E7752B-D6DD-E2AF-561C-E0A82B34BB77}"/>
              </a:ext>
            </a:extLst>
          </p:cNvPr>
          <p:cNvSpPr txBox="1"/>
          <p:nvPr/>
        </p:nvSpPr>
        <p:spPr>
          <a:xfrm>
            <a:off x="453572" y="1836964"/>
            <a:ext cx="11275784" cy="3416320"/>
          </a:xfrm>
          <a:prstGeom prst="rect">
            <a:avLst/>
          </a:prstGeom>
          <a:noFill/>
          <a:ln>
            <a:solidFill>
              <a:schemeClr val="bg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Karla"/>
                <a:cs typeface="Calibri"/>
              </a:rPr>
              <a:t>Insert your text here</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p:txBody>
      </p:sp>
      <p:pic>
        <p:nvPicPr>
          <p:cNvPr id="3" name="Picture 2" descr="A black and purple rectangle with white text&#10;&#10;Description automatically generated">
            <a:extLst>
              <a:ext uri="{FF2B5EF4-FFF2-40B4-BE49-F238E27FC236}">
                <a16:creationId xmlns:a16="http://schemas.microsoft.com/office/drawing/2014/main" id="{ACCA1E8E-ADBA-7E7E-5448-8FBA7C2A5E2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250203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E7EFD-8D40-6963-9CA5-A00311E62B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7">
            <a:extLst>
              <a:ext uri="{FF2B5EF4-FFF2-40B4-BE49-F238E27FC236}">
                <a16:creationId xmlns:a16="http://schemas.microsoft.com/office/drawing/2014/main" id="{2B481BFC-A03D-0EC4-ADD2-14D4FD62C72B}"/>
              </a:ext>
            </a:extLst>
          </p:cNvPr>
          <p:cNvSpPr txBox="1">
            <a:spLocks/>
          </p:cNvSpPr>
          <p:nvPr/>
        </p:nvSpPr>
        <p:spPr>
          <a:xfrm>
            <a:off x="4251866" y="4385805"/>
            <a:ext cx="3688268" cy="5340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000" b="1">
                <a:solidFill>
                  <a:schemeClr val="bg1"/>
                </a:solidFill>
                <a:latin typeface="Karla" pitchFamily="2" charset="0"/>
                <a:ea typeface="Karla" pitchFamily="2" charset="0"/>
              </a:rPr>
              <a:t>KMCSTARTUPAWARDS.COM</a:t>
            </a:r>
          </a:p>
        </p:txBody>
      </p:sp>
    </p:spTree>
    <p:extLst>
      <p:ext uri="{BB962C8B-B14F-4D97-AF65-F5344CB8AC3E}">
        <p14:creationId xmlns:p14="http://schemas.microsoft.com/office/powerpoint/2010/main" val="377041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purple rectangle with white text&#10;&#10;Description automatically generated">
            <a:extLst>
              <a:ext uri="{FF2B5EF4-FFF2-40B4-BE49-F238E27FC236}">
                <a16:creationId xmlns:a16="http://schemas.microsoft.com/office/drawing/2014/main" id="{8BBAB21F-E3C7-BBEA-7CB7-CA70F3589F2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
        <p:nvSpPr>
          <p:cNvPr id="7" name="Content Placeholder 2">
            <a:extLst>
              <a:ext uri="{FF2B5EF4-FFF2-40B4-BE49-F238E27FC236}">
                <a16:creationId xmlns:a16="http://schemas.microsoft.com/office/drawing/2014/main" id="{A56D8CE1-5179-0C4E-BE9E-DA522045C699}"/>
              </a:ext>
            </a:extLst>
          </p:cNvPr>
          <p:cNvSpPr>
            <a:spLocks noGrp="1"/>
          </p:cNvSpPr>
          <p:nvPr/>
        </p:nvSpPr>
        <p:spPr>
          <a:xfrm>
            <a:off x="382800" y="1530639"/>
            <a:ext cx="11445677" cy="40029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a:solidFill>
                  <a:srgbClr val="000000"/>
                </a:solidFill>
                <a:latin typeface="Karla"/>
                <a:ea typeface="+mn-lt"/>
                <a:cs typeface="+mn-lt"/>
              </a:rPr>
              <a:t>The KMC Startup Awards is not just an event; it’s a movement that recognizes and honors the relentless drive of startups that dare to dream big. Launched in 2023, this awards program was born out of a desire to spotlight the innovators who are transforming industries and making a lasting impact on society. These awards celebrate the grit, creativity, and passion that define the startup journey. This year, we continue our mission to recognize those who push boundaries and inspire others to do the same.</a:t>
            </a:r>
          </a:p>
          <a:p>
            <a:pPr marL="0" indent="0">
              <a:lnSpc>
                <a:spcPct val="100000"/>
              </a:lnSpc>
              <a:buNone/>
            </a:pPr>
            <a:endParaRPr lang="en-US" sz="1800">
              <a:latin typeface="Karla"/>
              <a:ea typeface="Calibri"/>
              <a:cs typeface="Calibri"/>
            </a:endParaRPr>
          </a:p>
          <a:p>
            <a:pPr>
              <a:buNone/>
            </a:pPr>
            <a:r>
              <a:rPr lang="en-US" sz="1800" b="1">
                <a:solidFill>
                  <a:srgbClr val="000000"/>
                </a:solidFill>
                <a:latin typeface="Karla"/>
                <a:ea typeface="+mn-lt"/>
                <a:cs typeface="+mn-lt"/>
              </a:rPr>
              <a:t>Where: </a:t>
            </a:r>
            <a:r>
              <a:rPr lang="en-US" sz="1800">
                <a:solidFill>
                  <a:srgbClr val="000000"/>
                </a:solidFill>
                <a:latin typeface="Karla"/>
                <a:ea typeface="+mn-lt"/>
                <a:cs typeface="+mn-lt"/>
              </a:rPr>
              <a:t>6F KMC One Ayala</a:t>
            </a:r>
            <a:endParaRPr lang="en-US">
              <a:latin typeface="Karla"/>
            </a:endParaRPr>
          </a:p>
          <a:p>
            <a:pPr>
              <a:buNone/>
            </a:pPr>
            <a:r>
              <a:rPr lang="en-US" sz="1800" b="1">
                <a:solidFill>
                  <a:srgbClr val="000000"/>
                </a:solidFill>
                <a:latin typeface="Karla"/>
                <a:ea typeface="+mn-lt"/>
                <a:cs typeface="+mn-lt"/>
              </a:rPr>
              <a:t>When: </a:t>
            </a:r>
            <a:r>
              <a:rPr lang="en-US" sz="1800">
                <a:solidFill>
                  <a:srgbClr val="000000"/>
                </a:solidFill>
                <a:latin typeface="Karla"/>
                <a:ea typeface="+mn-lt"/>
                <a:cs typeface="+mn-lt"/>
              </a:rPr>
              <a:t>November 15 | 6PM </a:t>
            </a:r>
            <a:endParaRPr lang="en-US">
              <a:latin typeface="Karla"/>
            </a:endParaRPr>
          </a:p>
        </p:txBody>
      </p:sp>
      <p:sp>
        <p:nvSpPr>
          <p:cNvPr id="8" name="Title 7">
            <a:extLst>
              <a:ext uri="{FF2B5EF4-FFF2-40B4-BE49-F238E27FC236}">
                <a16:creationId xmlns:a16="http://schemas.microsoft.com/office/drawing/2014/main" id="{F36D6C6A-E410-ACD1-C321-9E1621329271}"/>
              </a:ext>
            </a:extLst>
          </p:cNvPr>
          <p:cNvSpPr>
            <a:spLocks noGrp="1"/>
          </p:cNvSpPr>
          <p:nvPr>
            <p:ph type="ctrTitle"/>
          </p:nvPr>
        </p:nvSpPr>
        <p:spPr>
          <a:xfrm>
            <a:off x="382800" y="518063"/>
            <a:ext cx="9144000" cy="841610"/>
          </a:xfrm>
        </p:spPr>
        <p:txBody>
          <a:bodyPr anchor="ctr">
            <a:normAutofit/>
          </a:bodyPr>
          <a:lstStyle/>
          <a:p>
            <a:pPr algn="l"/>
            <a:r>
              <a:rPr lang="en-PH" sz="4800" b="1">
                <a:solidFill>
                  <a:srgbClr val="001738"/>
                </a:solidFill>
                <a:latin typeface="Barlow Condensed"/>
              </a:rPr>
              <a:t>EVENT DETAILS</a:t>
            </a:r>
            <a:endParaRPr lang="en-US"/>
          </a:p>
        </p:txBody>
      </p:sp>
    </p:spTree>
    <p:extLst>
      <p:ext uri="{BB962C8B-B14F-4D97-AF65-F5344CB8AC3E}">
        <p14:creationId xmlns:p14="http://schemas.microsoft.com/office/powerpoint/2010/main" val="251649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6D8CE1-5179-0C4E-BE9E-DA522045C699}"/>
              </a:ext>
            </a:extLst>
          </p:cNvPr>
          <p:cNvSpPr>
            <a:spLocks noGrp="1"/>
          </p:cNvSpPr>
          <p:nvPr/>
        </p:nvSpPr>
        <p:spPr>
          <a:xfrm>
            <a:off x="382800" y="1530639"/>
            <a:ext cx="11445677" cy="40029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en-US" sz="2000">
              <a:latin typeface="Karla" pitchFamily="2" charset="0"/>
              <a:ea typeface="Karla" pitchFamily="2" charset="0"/>
              <a:cs typeface="Calibri" panose="020F0502020204030204"/>
            </a:endParaRPr>
          </a:p>
        </p:txBody>
      </p:sp>
      <p:sp>
        <p:nvSpPr>
          <p:cNvPr id="8" name="Title 7">
            <a:extLst>
              <a:ext uri="{FF2B5EF4-FFF2-40B4-BE49-F238E27FC236}">
                <a16:creationId xmlns:a16="http://schemas.microsoft.com/office/drawing/2014/main" id="{F36D6C6A-E410-ACD1-C321-9E1621329271}"/>
              </a:ext>
            </a:extLst>
          </p:cNvPr>
          <p:cNvSpPr>
            <a:spLocks noGrp="1"/>
          </p:cNvSpPr>
          <p:nvPr>
            <p:ph type="ctrTitle"/>
          </p:nvPr>
        </p:nvSpPr>
        <p:spPr>
          <a:xfrm>
            <a:off x="382800" y="518063"/>
            <a:ext cx="9144000" cy="841610"/>
          </a:xfrm>
        </p:spPr>
        <p:txBody>
          <a:bodyPr anchor="ctr">
            <a:normAutofit/>
          </a:bodyPr>
          <a:lstStyle/>
          <a:p>
            <a:pPr algn="l"/>
            <a:r>
              <a:rPr lang="en-PH" sz="4800" b="1">
                <a:solidFill>
                  <a:srgbClr val="001738"/>
                </a:solidFill>
                <a:latin typeface="Barlow Condensed"/>
              </a:rPr>
              <a:t>CATEGORIES</a:t>
            </a:r>
            <a:endParaRPr lang="en-US"/>
          </a:p>
        </p:txBody>
      </p:sp>
      <p:graphicFrame>
        <p:nvGraphicFramePr>
          <p:cNvPr id="2" name="Table 1">
            <a:extLst>
              <a:ext uri="{FF2B5EF4-FFF2-40B4-BE49-F238E27FC236}">
                <a16:creationId xmlns:a16="http://schemas.microsoft.com/office/drawing/2014/main" id="{65BE25ED-5014-C2A7-7249-9A2953B696B7}"/>
              </a:ext>
            </a:extLst>
          </p:cNvPr>
          <p:cNvGraphicFramePr>
            <a:graphicFrameLocks noGrp="1"/>
          </p:cNvGraphicFramePr>
          <p:nvPr>
            <p:extLst>
              <p:ext uri="{D42A27DB-BD31-4B8C-83A1-F6EECF244321}">
                <p14:modId xmlns:p14="http://schemas.microsoft.com/office/powerpoint/2010/main" val="4195686800"/>
              </p:ext>
            </p:extLst>
          </p:nvPr>
        </p:nvGraphicFramePr>
        <p:xfrm>
          <a:off x="6367669" y="1881808"/>
          <a:ext cx="5072270" cy="2294573"/>
        </p:xfrm>
        <a:graphic>
          <a:graphicData uri="http://schemas.openxmlformats.org/drawingml/2006/table">
            <a:tbl>
              <a:tblPr/>
              <a:tblGrid>
                <a:gridCol w="5072270">
                  <a:extLst>
                    <a:ext uri="{9D8B030D-6E8A-4147-A177-3AD203B41FA5}">
                      <a16:colId xmlns:a16="http://schemas.microsoft.com/office/drawing/2014/main" val="1113951496"/>
                    </a:ext>
                  </a:extLst>
                </a:gridCol>
              </a:tblGrid>
              <a:tr h="2015518">
                <a:tc>
                  <a:txBody>
                    <a:bodyPr/>
                    <a:lstStyle/>
                    <a:p>
                      <a:pPr marL="285750" lvl="0" indent="-285750" algn="l">
                        <a:lnSpc>
                          <a:spcPct val="150000"/>
                        </a:lnSpc>
                        <a:buFont typeface="Arial" panose="020B0604020202020204" pitchFamily="34" charset="0"/>
                        <a:buChar char="•"/>
                      </a:pPr>
                      <a:r>
                        <a:rPr lang="en-US" sz="2000">
                          <a:solidFill>
                            <a:srgbClr val="202020"/>
                          </a:solidFill>
                          <a:effectLst/>
                          <a:latin typeface="Karla"/>
                        </a:rPr>
                        <a:t>Innovation in Marketing Award</a:t>
                      </a:r>
                    </a:p>
                    <a:p>
                      <a:pPr marL="285750" lvl="0" indent="-285750" algn="l">
                        <a:lnSpc>
                          <a:spcPct val="150000"/>
                        </a:lnSpc>
                        <a:buFont typeface="Arial" panose="020B0604020202020204" pitchFamily="34" charset="0"/>
                        <a:buChar char="•"/>
                      </a:pPr>
                      <a:r>
                        <a:rPr lang="en-US" sz="2000">
                          <a:solidFill>
                            <a:srgbClr val="202020"/>
                          </a:solidFill>
                          <a:effectLst/>
                          <a:latin typeface="Karla"/>
                        </a:rPr>
                        <a:t>Innovative Product of the Year</a:t>
                      </a:r>
                    </a:p>
                    <a:p>
                      <a:pPr marL="285750" lvl="0" indent="-285750" algn="l">
                        <a:lnSpc>
                          <a:spcPct val="150000"/>
                        </a:lnSpc>
                        <a:buFont typeface="Arial" panose="020B0604020202020204" pitchFamily="34" charset="0"/>
                        <a:buChar char="•"/>
                      </a:pPr>
                      <a:r>
                        <a:rPr lang="en-US" sz="2000">
                          <a:solidFill>
                            <a:srgbClr val="202020"/>
                          </a:solidFill>
                          <a:effectLst/>
                          <a:latin typeface="Karla"/>
                        </a:rPr>
                        <a:t>Social Impact Award</a:t>
                      </a:r>
                      <a:endParaRPr lang="en-US">
                        <a:latin typeface="Karla"/>
                      </a:endParaRPr>
                    </a:p>
                    <a:p>
                      <a:pPr marL="285750" indent="-285750" algn="l">
                        <a:lnSpc>
                          <a:spcPct val="150000"/>
                        </a:lnSpc>
                        <a:buFont typeface="Arial" panose="020B0604020202020204" pitchFamily="34" charset="0"/>
                        <a:buChar char="•"/>
                      </a:pPr>
                      <a:r>
                        <a:rPr lang="en-US" sz="2000">
                          <a:solidFill>
                            <a:srgbClr val="202020"/>
                          </a:solidFill>
                          <a:effectLst/>
                          <a:latin typeface="Karla"/>
                        </a:rPr>
                        <a:t>Sustainability Award</a:t>
                      </a:r>
                    </a:p>
                    <a:p>
                      <a:pPr marL="285750" lvl="0" indent="-285750" algn="l">
                        <a:lnSpc>
                          <a:spcPct val="150000"/>
                        </a:lnSpc>
                        <a:buFont typeface="Arial" panose="020B0604020202020204" pitchFamily="34" charset="0"/>
                        <a:buChar char="•"/>
                      </a:pPr>
                      <a:r>
                        <a:rPr lang="en-US" sz="2000">
                          <a:solidFill>
                            <a:srgbClr val="202020"/>
                          </a:solidFill>
                          <a:effectLst/>
                          <a:latin typeface="Karla"/>
                        </a:rPr>
                        <a:t>Tech Innovator</a:t>
                      </a:r>
                      <a:endParaRPr lang="en-US">
                        <a:latin typeface="Karla"/>
                      </a:endParaRPr>
                    </a:p>
                  </a:txBody>
                  <a:tcPr marL="114300" marR="114300" marT="0" marB="57150">
                    <a:lnL>
                      <a:noFill/>
                    </a:lnL>
                    <a:lnR>
                      <a:noFill/>
                    </a:lnR>
                    <a:lnT>
                      <a:noFill/>
                    </a:lnT>
                    <a:lnB>
                      <a:noFill/>
                    </a:lnB>
                    <a:solidFill>
                      <a:srgbClr val="FFFFFF"/>
                    </a:solidFill>
                  </a:tcPr>
                </a:tc>
                <a:extLst>
                  <a:ext uri="{0D108BD9-81ED-4DB2-BD59-A6C34878D82A}">
                    <a16:rowId xmlns:a16="http://schemas.microsoft.com/office/drawing/2014/main" val="1521279387"/>
                  </a:ext>
                </a:extLst>
              </a:tr>
            </a:tbl>
          </a:graphicData>
        </a:graphic>
      </p:graphicFrame>
      <p:graphicFrame>
        <p:nvGraphicFramePr>
          <p:cNvPr id="3" name="Table 2">
            <a:extLst>
              <a:ext uri="{FF2B5EF4-FFF2-40B4-BE49-F238E27FC236}">
                <a16:creationId xmlns:a16="http://schemas.microsoft.com/office/drawing/2014/main" id="{415D624D-10AD-3BB1-6705-E56CC395E20C}"/>
              </a:ext>
            </a:extLst>
          </p:cNvPr>
          <p:cNvGraphicFramePr>
            <a:graphicFrameLocks noGrp="1"/>
          </p:cNvGraphicFramePr>
          <p:nvPr>
            <p:extLst>
              <p:ext uri="{D42A27DB-BD31-4B8C-83A1-F6EECF244321}">
                <p14:modId xmlns:p14="http://schemas.microsoft.com/office/powerpoint/2010/main" val="1705432069"/>
              </p:ext>
            </p:extLst>
          </p:nvPr>
        </p:nvGraphicFramePr>
        <p:xfrm>
          <a:off x="708991" y="1881808"/>
          <a:ext cx="5257800" cy="2294573"/>
        </p:xfrm>
        <a:graphic>
          <a:graphicData uri="http://schemas.openxmlformats.org/drawingml/2006/table">
            <a:tbl>
              <a:tblPr/>
              <a:tblGrid>
                <a:gridCol w="5257800">
                  <a:extLst>
                    <a:ext uri="{9D8B030D-6E8A-4147-A177-3AD203B41FA5}">
                      <a16:colId xmlns:a16="http://schemas.microsoft.com/office/drawing/2014/main" val="3898969250"/>
                    </a:ext>
                  </a:extLst>
                </a:gridCol>
              </a:tblGrid>
              <a:tr h="2015421">
                <a:tc>
                  <a:txBody>
                    <a:bodyPr/>
                    <a:lstStyle/>
                    <a:p>
                      <a:pPr marL="285750" indent="-285750" algn="l">
                        <a:lnSpc>
                          <a:spcPct val="150000"/>
                        </a:lnSpc>
                        <a:buFont typeface="Arial" panose="020B0604020202020204" pitchFamily="34" charset="0"/>
                        <a:buChar char="•"/>
                      </a:pPr>
                      <a:r>
                        <a:rPr lang="en-US" sz="2000" b="0" i="0" kern="1200">
                          <a:solidFill>
                            <a:schemeClr val="tx1"/>
                          </a:solidFill>
                          <a:effectLst/>
                          <a:latin typeface="Karla"/>
                          <a:ea typeface="+mn-ea"/>
                          <a:cs typeface="+mn-cs"/>
                        </a:rPr>
                        <a:t>Startup of the Year</a:t>
                      </a:r>
                    </a:p>
                    <a:p>
                      <a:pPr marL="285750" lvl="0" indent="-285750" algn="l">
                        <a:lnSpc>
                          <a:spcPct val="150000"/>
                        </a:lnSpc>
                        <a:buFont typeface="Arial" panose="020B0604020202020204" pitchFamily="34" charset="0"/>
                        <a:buChar char="•"/>
                      </a:pPr>
                      <a:r>
                        <a:rPr lang="en-US" sz="2000" b="0" i="0" kern="1200">
                          <a:solidFill>
                            <a:schemeClr val="tx1"/>
                          </a:solidFill>
                          <a:effectLst/>
                          <a:latin typeface="Karla"/>
                          <a:ea typeface="+mn-ea"/>
                          <a:cs typeface="+mn-cs"/>
                        </a:rPr>
                        <a:t>Best Newcomer Award</a:t>
                      </a:r>
                      <a:endParaRPr lang="en-US"/>
                    </a:p>
                    <a:p>
                      <a:pPr marL="285750" lvl="0" indent="-285750" algn="l">
                        <a:lnSpc>
                          <a:spcPct val="150000"/>
                        </a:lnSpc>
                        <a:buFont typeface="Arial" panose="020B0604020202020204" pitchFamily="34" charset="0"/>
                        <a:buChar char="•"/>
                      </a:pPr>
                      <a:r>
                        <a:rPr lang="en-US" sz="2000" b="0" i="0" kern="1200">
                          <a:solidFill>
                            <a:schemeClr val="tx1"/>
                          </a:solidFill>
                          <a:effectLst/>
                          <a:latin typeface="Karla"/>
                          <a:ea typeface="+mn-ea"/>
                          <a:cs typeface="+mn-cs"/>
                        </a:rPr>
                        <a:t>Customer Excellence Award</a:t>
                      </a:r>
                      <a:endParaRPr lang="en-US">
                        <a:latin typeface="Karla"/>
                      </a:endParaRPr>
                    </a:p>
                    <a:p>
                      <a:pPr marL="285750" lvl="0" indent="-285750" algn="l">
                        <a:lnSpc>
                          <a:spcPct val="150000"/>
                        </a:lnSpc>
                        <a:buFont typeface="Arial" panose="020B0604020202020204" pitchFamily="34" charset="0"/>
                        <a:buChar char="•"/>
                      </a:pPr>
                      <a:r>
                        <a:rPr lang="en-US" sz="2000" b="0" i="0" kern="1200">
                          <a:solidFill>
                            <a:schemeClr val="tx1"/>
                          </a:solidFill>
                          <a:effectLst/>
                          <a:latin typeface="Karla"/>
                          <a:ea typeface="+mn-ea"/>
                          <a:cs typeface="+mn-cs"/>
                        </a:rPr>
                        <a:t>Emerging Leader of the Year</a:t>
                      </a:r>
                      <a:endParaRPr lang="en-US"/>
                    </a:p>
                    <a:p>
                      <a:pPr marL="285750" lvl="0" indent="-285750" algn="l">
                        <a:lnSpc>
                          <a:spcPct val="150000"/>
                        </a:lnSpc>
                        <a:buFont typeface="Arial" panose="020B0604020202020204" pitchFamily="34" charset="0"/>
                        <a:buChar char="•"/>
                      </a:pPr>
                      <a:r>
                        <a:rPr lang="en-US" sz="2000" b="0" i="0" kern="1200">
                          <a:solidFill>
                            <a:schemeClr val="tx1"/>
                          </a:solidFill>
                          <a:effectLst/>
                          <a:latin typeface="Karla"/>
                          <a:ea typeface="+mn-ea"/>
                          <a:cs typeface="+mn-cs"/>
                        </a:rPr>
                        <a:t>Growth Champion</a:t>
                      </a:r>
                      <a:endParaRPr lang="en-US" sz="2000">
                        <a:solidFill>
                          <a:srgbClr val="202020"/>
                        </a:solidFill>
                        <a:effectLst/>
                        <a:latin typeface="Karla"/>
                      </a:endParaRPr>
                    </a:p>
                  </a:txBody>
                  <a:tcPr marL="114300" marR="114300" marT="0" marB="57150">
                    <a:lnL>
                      <a:noFill/>
                    </a:lnL>
                    <a:lnR>
                      <a:noFill/>
                    </a:lnR>
                    <a:lnT>
                      <a:noFill/>
                    </a:lnT>
                    <a:lnB>
                      <a:noFill/>
                    </a:lnB>
                    <a:solidFill>
                      <a:srgbClr val="FFFFFF"/>
                    </a:solidFill>
                  </a:tcPr>
                </a:tc>
                <a:extLst>
                  <a:ext uri="{0D108BD9-81ED-4DB2-BD59-A6C34878D82A}">
                    <a16:rowId xmlns:a16="http://schemas.microsoft.com/office/drawing/2014/main" val="1265102440"/>
                  </a:ext>
                </a:extLst>
              </a:tr>
            </a:tbl>
          </a:graphicData>
        </a:graphic>
      </p:graphicFrame>
      <p:pic>
        <p:nvPicPr>
          <p:cNvPr id="4" name="Picture 3" descr="A black and purple rectangle with white text&#10;&#10;Description automatically generated">
            <a:extLst>
              <a:ext uri="{FF2B5EF4-FFF2-40B4-BE49-F238E27FC236}">
                <a16:creationId xmlns:a16="http://schemas.microsoft.com/office/drawing/2014/main" id="{FF9FD941-4473-5E66-72E1-B7F8BCE6CB7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59877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6D8CE1-5179-0C4E-BE9E-DA522045C699}"/>
              </a:ext>
            </a:extLst>
          </p:cNvPr>
          <p:cNvSpPr>
            <a:spLocks noGrp="1"/>
          </p:cNvSpPr>
          <p:nvPr/>
        </p:nvSpPr>
        <p:spPr>
          <a:xfrm>
            <a:off x="382800" y="1530639"/>
            <a:ext cx="11445677" cy="40029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a:solidFill>
                  <a:srgbClr val="000000"/>
                </a:solidFill>
                <a:latin typeface="Karla"/>
                <a:cs typeface="+mn-lt"/>
              </a:rPr>
              <a:t>Join us for an evening dedicated to recognizing the startups and visionary entrepreneurs who are transforming industries. Experience the thrill of winner announcements, connect with industry leaders, and explore groundbreaking innovations. This is more than an event—it’s a celebration of brilliance, inspiration, and the future of entrepreneurship.</a:t>
            </a:r>
            <a:endParaRPr lang="en-US"/>
          </a:p>
          <a:p>
            <a:pPr marL="0" indent="0">
              <a:lnSpc>
                <a:spcPct val="110000"/>
              </a:lnSpc>
              <a:buNone/>
            </a:pPr>
            <a:endParaRPr lang="en-US" sz="1800">
              <a:solidFill>
                <a:srgbClr val="000000"/>
              </a:solidFill>
              <a:latin typeface="Karla"/>
              <a:ea typeface="Karla" pitchFamily="2" charset="0"/>
              <a:cs typeface="+mn-lt"/>
            </a:endParaRPr>
          </a:p>
          <a:p>
            <a:pPr>
              <a:buNone/>
            </a:pPr>
            <a:r>
              <a:rPr lang="en-US" sz="2000" b="1">
                <a:solidFill>
                  <a:srgbClr val="001738"/>
                </a:solidFill>
                <a:latin typeface="Karla"/>
                <a:ea typeface="Karla" pitchFamily="2" charset="0"/>
                <a:cs typeface="+mn-lt"/>
              </a:rPr>
              <a:t>Our Mission:</a:t>
            </a:r>
            <a:endParaRPr lang="en-US" sz="2000" b="1">
              <a:solidFill>
                <a:srgbClr val="001738"/>
              </a:solidFill>
              <a:latin typeface="Karla"/>
              <a:ea typeface="Karla" pitchFamily="2" charset="0"/>
            </a:endParaRPr>
          </a:p>
          <a:p>
            <a:pPr>
              <a:lnSpc>
                <a:spcPct val="100000"/>
              </a:lnSpc>
            </a:pPr>
            <a:r>
              <a:rPr lang="en-US" sz="1400" b="1">
                <a:latin typeface="Karla"/>
                <a:ea typeface="Karla" pitchFamily="2" charset="0"/>
                <a:cs typeface="+mn-lt"/>
              </a:rPr>
              <a:t>Recognition of Excellence: </a:t>
            </a:r>
            <a:r>
              <a:rPr lang="en-US" sz="1400">
                <a:latin typeface="Karla"/>
                <a:ea typeface="Karla" pitchFamily="2" charset="0"/>
                <a:cs typeface="+mn-lt"/>
              </a:rPr>
              <a:t>We endeavor to spotlight and acknowledge startups that exhibit outstanding innovation and entrepreneurs with a visionary approach, amplifying their impact on industries and society.</a:t>
            </a:r>
          </a:p>
          <a:p>
            <a:pPr>
              <a:lnSpc>
                <a:spcPct val="100000"/>
              </a:lnSpc>
            </a:pPr>
            <a:r>
              <a:rPr lang="en-US" sz="1400" b="1">
                <a:latin typeface="Karla"/>
                <a:ea typeface="Karla" pitchFamily="2" charset="0"/>
                <a:cs typeface="+mn-lt"/>
              </a:rPr>
              <a:t>Encouragement of Innovation: </a:t>
            </a:r>
            <a:r>
              <a:rPr lang="en-US" sz="1400">
                <a:latin typeface="Karla"/>
                <a:ea typeface="Karla" pitchFamily="2" charset="0"/>
                <a:cs typeface="+mn-lt"/>
              </a:rPr>
              <a:t>We serve as a catalyst for innovation by creating a platform that not only celebrates but also inspires the emergence of groundbreaking ideas and solutions.</a:t>
            </a:r>
            <a:endParaRPr lang="en-US" sz="1400">
              <a:latin typeface="Karla"/>
              <a:ea typeface="Karla" pitchFamily="2" charset="0"/>
              <a:cs typeface="Calibri" panose="020F0502020204030204"/>
            </a:endParaRPr>
          </a:p>
          <a:p>
            <a:pPr>
              <a:lnSpc>
                <a:spcPct val="100000"/>
              </a:lnSpc>
            </a:pPr>
            <a:r>
              <a:rPr lang="en-US" sz="1400" b="1">
                <a:latin typeface="Karla"/>
                <a:ea typeface="Karla" pitchFamily="2" charset="0"/>
                <a:cs typeface="+mn-lt"/>
              </a:rPr>
              <a:t>Strengthening Entrepreneurship:</a:t>
            </a:r>
            <a:r>
              <a:rPr lang="en-US" sz="1400">
                <a:latin typeface="Karla"/>
                <a:ea typeface="Karla" pitchFamily="2" charset="0"/>
                <a:cs typeface="+mn-lt"/>
              </a:rPr>
              <a:t> At the core of our mission lies the belief in the transformative potential of entrepreneurship. We aim to bolster and empower the entrepreneurial spirit that drives economic growth and societal advancement.</a:t>
            </a:r>
            <a:endParaRPr lang="en-US" sz="2000">
              <a:latin typeface="Karla"/>
              <a:ea typeface="Karla" pitchFamily="2" charset="0"/>
              <a:cs typeface="Calibri" panose="020F0502020204030204"/>
            </a:endParaRPr>
          </a:p>
        </p:txBody>
      </p:sp>
      <p:sp>
        <p:nvSpPr>
          <p:cNvPr id="8" name="Title 7">
            <a:extLst>
              <a:ext uri="{FF2B5EF4-FFF2-40B4-BE49-F238E27FC236}">
                <a16:creationId xmlns:a16="http://schemas.microsoft.com/office/drawing/2014/main" id="{F36D6C6A-E410-ACD1-C321-9E1621329271}"/>
              </a:ext>
            </a:extLst>
          </p:cNvPr>
          <p:cNvSpPr>
            <a:spLocks noGrp="1"/>
          </p:cNvSpPr>
          <p:nvPr>
            <p:ph type="ctrTitle"/>
          </p:nvPr>
        </p:nvSpPr>
        <p:spPr>
          <a:xfrm>
            <a:off x="382800" y="518063"/>
            <a:ext cx="9144000" cy="841610"/>
          </a:xfrm>
        </p:spPr>
        <p:txBody>
          <a:bodyPr anchor="ctr">
            <a:normAutofit/>
          </a:bodyPr>
          <a:lstStyle/>
          <a:p>
            <a:pPr algn="l"/>
            <a:r>
              <a:rPr lang="en-PH" sz="4800" b="1">
                <a:solidFill>
                  <a:srgbClr val="001738"/>
                </a:solidFill>
                <a:latin typeface="Barlow Condensed" panose="00000806000000000000" pitchFamily="2" charset="0"/>
              </a:rPr>
              <a:t>THE KMC STARTUP AWARDS</a:t>
            </a:r>
          </a:p>
        </p:txBody>
      </p:sp>
      <p:pic>
        <p:nvPicPr>
          <p:cNvPr id="2" name="Picture 1" descr="A black and purple rectangle with white text&#10;&#10;Description automatically generated">
            <a:extLst>
              <a:ext uri="{FF2B5EF4-FFF2-40B4-BE49-F238E27FC236}">
                <a16:creationId xmlns:a16="http://schemas.microsoft.com/office/drawing/2014/main" id="{998A3A7A-76E1-22D3-DE38-011D188EB5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229056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a:extLst>
              <a:ext uri="{FF2B5EF4-FFF2-40B4-BE49-F238E27FC236}">
                <a16:creationId xmlns:a16="http://schemas.microsoft.com/office/drawing/2014/main" id="{01826C51-6B89-9249-91EE-C7C7EA7DA312}"/>
              </a:ext>
            </a:extLst>
          </p:cNvPr>
          <p:cNvSpPr txBox="1"/>
          <p:nvPr/>
        </p:nvSpPr>
        <p:spPr>
          <a:xfrm>
            <a:off x="541317" y="1038325"/>
            <a:ext cx="11379710" cy="418576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001738"/>
                </a:solidFill>
                <a:latin typeface="Karla"/>
                <a:ea typeface="Karla" pitchFamily="2" charset="0"/>
              </a:rPr>
              <a:t>Guidelines</a:t>
            </a:r>
          </a:p>
          <a:p>
            <a:r>
              <a:rPr lang="en-US" sz="1400" dirty="0">
                <a:latin typeface="Karla"/>
                <a:ea typeface="Karla" pitchFamily="2" charset="0"/>
              </a:rPr>
              <a:t>Please refer to the KMC Startup Awards Entry Guidelines and the</a:t>
            </a:r>
            <a:r>
              <a:rPr lang="en-US" sz="1400" b="1" dirty="0">
                <a:solidFill>
                  <a:schemeClr val="accent2"/>
                </a:solidFill>
                <a:latin typeface="Karla"/>
                <a:ea typeface="Karla" pitchFamily="2" charset="0"/>
              </a:rPr>
              <a:t> </a:t>
            </a:r>
            <a:r>
              <a:rPr lang="en-US" sz="1400" b="1" dirty="0">
                <a:solidFill>
                  <a:schemeClr val="accent2"/>
                </a:solidFill>
                <a:latin typeface="Karla"/>
                <a:ea typeface="Karla" pitchFamily="2" charset="0"/>
                <a:hlinkClick r:id="rId2">
                  <a:extLst>
                    <a:ext uri="{A12FA001-AC4F-418D-AE19-62706E023703}">
                      <ahyp:hlinkClr xmlns:ahyp="http://schemas.microsoft.com/office/drawing/2018/hyperlinkcolor" val="tx"/>
                    </a:ext>
                  </a:extLst>
                </a:hlinkClick>
              </a:rPr>
              <a:t>KMC Startup Awards Website</a:t>
            </a:r>
            <a:r>
              <a:rPr lang="en-US" sz="1400" dirty="0">
                <a:latin typeface="Karla"/>
                <a:ea typeface="Karla" pitchFamily="2" charset="0"/>
              </a:rPr>
              <a:t> for specific requirements. Please upload this template in PDF format.</a:t>
            </a:r>
          </a:p>
          <a:p>
            <a:endParaRPr lang="en-US" sz="1600">
              <a:latin typeface="Karla" pitchFamily="2" charset="0"/>
              <a:ea typeface="Karla" pitchFamily="2" charset="0"/>
            </a:endParaRPr>
          </a:p>
          <a:p>
            <a:r>
              <a:rPr lang="en-US" sz="1600" b="1" dirty="0">
                <a:solidFill>
                  <a:srgbClr val="001738"/>
                </a:solidFill>
                <a:latin typeface="Karla"/>
                <a:ea typeface="Karla" pitchFamily="2" charset="0"/>
              </a:rPr>
              <a:t>Images &amp; Supporting Documents</a:t>
            </a:r>
          </a:p>
          <a:p>
            <a:r>
              <a:rPr lang="en-US" sz="1400" dirty="0">
                <a:latin typeface="Karla"/>
                <a:ea typeface="Karla" pitchFamily="2" charset="0"/>
              </a:rPr>
              <a:t>If you have images and other supporting documents, please copy and paste them on to this core submission document and upload them in hi-res on the online submission page. Should your entry be shortlisted, these images and supporting documents (that are non-confidential) may be used for publication. </a:t>
            </a:r>
          </a:p>
          <a:p>
            <a:endParaRPr lang="en-US" sz="1600" b="1">
              <a:latin typeface="Karla" pitchFamily="2" charset="0"/>
              <a:ea typeface="Karla" pitchFamily="2" charset="0"/>
            </a:endParaRPr>
          </a:p>
          <a:p>
            <a:r>
              <a:rPr lang="en-US" sz="1600" b="1" dirty="0">
                <a:solidFill>
                  <a:srgbClr val="001738"/>
                </a:solidFill>
                <a:latin typeface="Karla"/>
                <a:ea typeface="Karla" pitchFamily="2" charset="0"/>
              </a:rPr>
              <a:t>Video URLs</a:t>
            </a:r>
          </a:p>
          <a:p>
            <a:r>
              <a:rPr lang="en-US" sz="1400" dirty="0">
                <a:latin typeface="Karla"/>
                <a:ea typeface="Karla" pitchFamily="2" charset="0"/>
              </a:rPr>
              <a:t>Video files may be uploaded directly along with your Core Submission Document, or you may host the videos and provide the link in your Core Submission Document. If you password-protect it, do include the access password in your document.</a:t>
            </a:r>
          </a:p>
          <a:p>
            <a:r>
              <a:rPr lang="en-US" sz="1400" dirty="0">
                <a:latin typeface="Karla"/>
                <a:ea typeface="Karla" pitchFamily="2" charset="0"/>
              </a:rPr>
              <a:t>Please copy and paste URLs to your video (if any) in the Core Submission Document.</a:t>
            </a:r>
          </a:p>
          <a:p>
            <a:endParaRPr lang="en-US" sz="1600">
              <a:solidFill>
                <a:srgbClr val="001738"/>
              </a:solidFill>
              <a:latin typeface="Karla" pitchFamily="2" charset="0"/>
              <a:ea typeface="Karla" pitchFamily="2" charset="0"/>
            </a:endParaRPr>
          </a:p>
          <a:p>
            <a:r>
              <a:rPr lang="en-US" sz="1600" b="1" dirty="0">
                <a:solidFill>
                  <a:srgbClr val="001738"/>
                </a:solidFill>
                <a:latin typeface="Karla"/>
                <a:ea typeface="Karla" pitchFamily="2" charset="0"/>
              </a:rPr>
              <a:t>Attention</a:t>
            </a:r>
          </a:p>
          <a:p>
            <a:r>
              <a:rPr lang="en-US" sz="1400" dirty="0">
                <a:latin typeface="Karla"/>
                <a:ea typeface="Karla" pitchFamily="2" charset="0"/>
              </a:rPr>
              <a:t>Any confidential information or content intended for judging purposes only must be cleared indicated in </a:t>
            </a:r>
            <a:r>
              <a:rPr lang="en-US" sz="1400" dirty="0">
                <a:solidFill>
                  <a:srgbClr val="FF0000"/>
                </a:solidFill>
                <a:latin typeface="Karla"/>
                <a:ea typeface="Karla" pitchFamily="2" charset="0"/>
              </a:rPr>
              <a:t>red text </a:t>
            </a:r>
            <a:r>
              <a:rPr lang="en-US" sz="1400" dirty="0">
                <a:latin typeface="Karla"/>
                <a:ea typeface="Karla" pitchFamily="2" charset="0"/>
              </a:rPr>
              <a:t>or </a:t>
            </a:r>
            <a:r>
              <a:rPr lang="en-US" sz="1400" dirty="0">
                <a:solidFill>
                  <a:schemeClr val="bg1"/>
                </a:solidFill>
                <a:highlight>
                  <a:srgbClr val="FF0000"/>
                </a:highlight>
                <a:latin typeface="Karla"/>
                <a:ea typeface="Karla" pitchFamily="2" charset="0"/>
              </a:rPr>
              <a:t>highlighted in red</a:t>
            </a:r>
            <a:r>
              <a:rPr lang="en-US" sz="1400" dirty="0">
                <a:latin typeface="Karla"/>
                <a:ea typeface="Karla" pitchFamily="2" charset="0"/>
              </a:rPr>
              <a:t>. Any indicated text will not be used for publication and will not be disseminated beyond the judging panel in any way. </a:t>
            </a:r>
          </a:p>
          <a:p>
            <a:r>
              <a:rPr lang="en-US" sz="1400">
                <a:latin typeface="Karla"/>
                <a:ea typeface="Karla" pitchFamily="2" charset="0"/>
              </a:rPr>
              <a:t>Once you are ready to submit, please save this file as a .pdf version before uploading it at: </a:t>
            </a:r>
            <a:r>
              <a:rPr lang="en-US" sz="1400" b="1" dirty="0">
                <a:solidFill>
                  <a:srgbClr val="FF7200"/>
                </a:solidFill>
                <a:latin typeface="Karla"/>
                <a:ea typeface="+mn-lt"/>
                <a:cs typeface="+mn-lt"/>
                <a:hlinkClick r:id="rId2">
                  <a:extLst>
                    <a:ext uri="{A12FA001-AC4F-418D-AE19-62706E023703}">
                      <ahyp:hlinkClr xmlns:ahyp="http://schemas.microsoft.com/office/drawing/2018/hyperlinkcolor" val="tx"/>
                    </a:ext>
                  </a:extLst>
                </a:hlinkClick>
              </a:rPr>
              <a:t>www.kmcstartupawards.com</a:t>
            </a:r>
            <a:r>
              <a:rPr lang="en-US" sz="1400" b="1" dirty="0">
                <a:solidFill>
                  <a:srgbClr val="FF7200"/>
                </a:solidFill>
                <a:latin typeface="Karla"/>
                <a:ea typeface="+mn-lt"/>
              </a:rPr>
              <a:t> </a:t>
            </a:r>
            <a:endParaRPr lang="en-US" sz="1600" b="1" dirty="0">
              <a:solidFill>
                <a:srgbClr val="FF7200"/>
              </a:solidFill>
              <a:latin typeface="Karla"/>
              <a:ea typeface="Karla" pitchFamily="2" charset="0"/>
            </a:endParaRPr>
          </a:p>
        </p:txBody>
      </p:sp>
      <p:pic>
        <p:nvPicPr>
          <p:cNvPr id="2" name="Picture 1" descr="A black and purple rectangle with white text&#10;&#10;Description automatically generated">
            <a:extLst>
              <a:ext uri="{FF2B5EF4-FFF2-40B4-BE49-F238E27FC236}">
                <a16:creationId xmlns:a16="http://schemas.microsoft.com/office/drawing/2014/main" id="{45ABD3F2-2484-5814-7807-EFD167E00E7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250139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D098CF3-3231-AF66-7B61-8A79AAADF58A}"/>
              </a:ext>
            </a:extLst>
          </p:cNvPr>
          <p:cNvSpPr>
            <a:spLocks noGrp="1"/>
          </p:cNvSpPr>
          <p:nvPr>
            <p:ph type="ctrTitle"/>
          </p:nvPr>
        </p:nvSpPr>
        <p:spPr>
          <a:xfrm>
            <a:off x="382800" y="309355"/>
            <a:ext cx="9144000" cy="841610"/>
          </a:xfrm>
        </p:spPr>
        <p:txBody>
          <a:bodyPr anchor="ctr">
            <a:normAutofit/>
          </a:bodyPr>
          <a:lstStyle/>
          <a:p>
            <a:pPr algn="l"/>
            <a:r>
              <a:rPr lang="en-PH" sz="4800" b="1">
                <a:solidFill>
                  <a:srgbClr val="001738"/>
                </a:solidFill>
                <a:latin typeface="Barlow Condensed"/>
              </a:rPr>
              <a:t>FREQUENTLY ASKED QUESTIONS</a:t>
            </a:r>
          </a:p>
        </p:txBody>
      </p:sp>
      <p:sp>
        <p:nvSpPr>
          <p:cNvPr id="3" name="Content Placeholder 2">
            <a:extLst>
              <a:ext uri="{FF2B5EF4-FFF2-40B4-BE49-F238E27FC236}">
                <a16:creationId xmlns:a16="http://schemas.microsoft.com/office/drawing/2014/main" id="{C5FBD78C-6859-BEBB-5C2D-DCBEFB37C862}"/>
              </a:ext>
            </a:extLst>
          </p:cNvPr>
          <p:cNvSpPr>
            <a:spLocks noGrp="1"/>
          </p:cNvSpPr>
          <p:nvPr/>
        </p:nvSpPr>
        <p:spPr>
          <a:xfrm>
            <a:off x="382800" y="1254345"/>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rgbClr val="001738"/>
                </a:solidFill>
                <a:latin typeface="Karla" pitchFamily="2" charset="0"/>
                <a:ea typeface="Karla" pitchFamily="2" charset="0"/>
                <a:cs typeface="Calibri" panose="020F0502020204030204"/>
              </a:rPr>
              <a:t>1. What is the KMC Startup Awards event?</a:t>
            </a:r>
          </a:p>
          <a:p>
            <a:pPr marL="0" indent="0">
              <a:buNone/>
            </a:pPr>
            <a:endParaRPr lang="en-US" sz="1400" b="1">
              <a:solidFill>
                <a:srgbClr val="001738"/>
              </a:solidFill>
              <a:latin typeface="Karla" pitchFamily="2" charset="0"/>
              <a:ea typeface="Karla" pitchFamily="2" charset="0"/>
              <a:cs typeface="Calibri" panose="020F0502020204030204"/>
            </a:endParaRPr>
          </a:p>
        </p:txBody>
      </p:sp>
      <p:sp>
        <p:nvSpPr>
          <p:cNvPr id="5" name="Content Placeholder 2">
            <a:extLst>
              <a:ext uri="{FF2B5EF4-FFF2-40B4-BE49-F238E27FC236}">
                <a16:creationId xmlns:a16="http://schemas.microsoft.com/office/drawing/2014/main" id="{8EE87470-297C-1F6F-FE14-C8ABD9EA1103}"/>
              </a:ext>
            </a:extLst>
          </p:cNvPr>
          <p:cNvSpPr>
            <a:spLocks noGrp="1"/>
          </p:cNvSpPr>
          <p:nvPr/>
        </p:nvSpPr>
        <p:spPr>
          <a:xfrm>
            <a:off x="589534" y="1583324"/>
            <a:ext cx="5310334" cy="12523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a:ea typeface="Karla" pitchFamily="2" charset="0"/>
              </a:rPr>
              <a:t>The KMC Startup Awards, is an event that celebrates and recognizes outstanding startups and visionary entrepreneurs in the Philippines. It showcases the innovation, excellence, and contributions of startups to various industries.</a:t>
            </a:r>
            <a:r>
              <a:rPr lang="en-PH" sz="1400" b="0" i="0">
                <a:solidFill>
                  <a:srgbClr val="000000"/>
                </a:solidFill>
                <a:effectLst/>
                <a:latin typeface="Karla"/>
                <a:ea typeface="Karla" pitchFamily="2" charset="0"/>
              </a:rPr>
              <a:t>​</a:t>
            </a:r>
            <a:endParaRPr lang="en-US" sz="1200" b="1">
              <a:solidFill>
                <a:srgbClr val="85345A"/>
              </a:solidFill>
              <a:latin typeface="Karla"/>
              <a:ea typeface="Karla" pitchFamily="2" charset="0"/>
              <a:cs typeface="Calibri" panose="020F0502020204030204"/>
            </a:endParaRPr>
          </a:p>
        </p:txBody>
      </p:sp>
      <p:sp>
        <p:nvSpPr>
          <p:cNvPr id="7" name="Content Placeholder 2">
            <a:extLst>
              <a:ext uri="{FF2B5EF4-FFF2-40B4-BE49-F238E27FC236}">
                <a16:creationId xmlns:a16="http://schemas.microsoft.com/office/drawing/2014/main" id="{E8553B5E-147E-19A5-6136-85E96AC239DA}"/>
              </a:ext>
            </a:extLst>
          </p:cNvPr>
          <p:cNvSpPr>
            <a:spLocks noGrp="1"/>
          </p:cNvSpPr>
          <p:nvPr/>
        </p:nvSpPr>
        <p:spPr>
          <a:xfrm>
            <a:off x="382800" y="2871435"/>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2. Who can participate in the KMC Startup Awards?</a:t>
            </a:r>
            <a:endParaRPr lang="en-US" sz="1400" b="1">
              <a:solidFill>
                <a:srgbClr val="001738"/>
              </a:solidFill>
              <a:latin typeface="Karla" pitchFamily="2" charset="0"/>
              <a:ea typeface="Karla" pitchFamily="2" charset="0"/>
              <a:cs typeface="Calibri" panose="020F0502020204030204"/>
            </a:endParaRPr>
          </a:p>
        </p:txBody>
      </p:sp>
      <p:sp>
        <p:nvSpPr>
          <p:cNvPr id="8" name="Content Placeholder 2">
            <a:extLst>
              <a:ext uri="{FF2B5EF4-FFF2-40B4-BE49-F238E27FC236}">
                <a16:creationId xmlns:a16="http://schemas.microsoft.com/office/drawing/2014/main" id="{3610F0AA-F52D-7A59-9F63-FFEA78C15907}"/>
              </a:ext>
            </a:extLst>
          </p:cNvPr>
          <p:cNvSpPr>
            <a:spLocks noGrp="1"/>
          </p:cNvSpPr>
          <p:nvPr/>
        </p:nvSpPr>
        <p:spPr>
          <a:xfrm>
            <a:off x="589534" y="3200414"/>
            <a:ext cx="5310334" cy="8219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The KMC Startup Awards is open to startups based in the Philippines. Startups should have been in operation for a minimum of one year as of the submission deadline.</a:t>
            </a:r>
            <a:endParaRPr lang="en-US" sz="1200" b="1">
              <a:solidFill>
                <a:srgbClr val="85345A"/>
              </a:solidFill>
              <a:latin typeface="Karla" pitchFamily="2" charset="0"/>
              <a:ea typeface="Karla" pitchFamily="2" charset="0"/>
              <a:cs typeface="Calibri" panose="020F0502020204030204"/>
            </a:endParaRPr>
          </a:p>
        </p:txBody>
      </p:sp>
      <p:sp>
        <p:nvSpPr>
          <p:cNvPr id="10" name="Content Placeholder 2">
            <a:extLst>
              <a:ext uri="{FF2B5EF4-FFF2-40B4-BE49-F238E27FC236}">
                <a16:creationId xmlns:a16="http://schemas.microsoft.com/office/drawing/2014/main" id="{C08FB9E3-7B2D-4A6E-EC09-198D3BDB5048}"/>
              </a:ext>
            </a:extLst>
          </p:cNvPr>
          <p:cNvSpPr>
            <a:spLocks noGrp="1"/>
          </p:cNvSpPr>
          <p:nvPr/>
        </p:nvSpPr>
        <p:spPr>
          <a:xfrm>
            <a:off x="382800" y="4123765"/>
            <a:ext cx="5713200" cy="2952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3. How can I submit my startup for consideration in the awards?</a:t>
            </a:r>
            <a:endParaRPr lang="en-US" sz="1400" b="1">
              <a:solidFill>
                <a:srgbClr val="001738"/>
              </a:solidFill>
              <a:latin typeface="Karla" pitchFamily="2" charset="0"/>
              <a:ea typeface="Karla" pitchFamily="2" charset="0"/>
              <a:cs typeface="Calibri" panose="020F0502020204030204"/>
            </a:endParaRPr>
          </a:p>
        </p:txBody>
      </p:sp>
      <p:sp>
        <p:nvSpPr>
          <p:cNvPr id="11" name="Content Placeholder 2">
            <a:extLst>
              <a:ext uri="{FF2B5EF4-FFF2-40B4-BE49-F238E27FC236}">
                <a16:creationId xmlns:a16="http://schemas.microsoft.com/office/drawing/2014/main" id="{884DAD5A-1E8D-4914-1C43-D6C9D0622D37}"/>
              </a:ext>
            </a:extLst>
          </p:cNvPr>
          <p:cNvSpPr>
            <a:spLocks noGrp="1"/>
          </p:cNvSpPr>
          <p:nvPr/>
        </p:nvSpPr>
        <p:spPr>
          <a:xfrm>
            <a:off x="589534" y="4452744"/>
            <a:ext cx="5310334" cy="9790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To submit your startup for consideration, please visit the official KMC Startup Awards submission portal and follow the guidelines for your chosen award category.</a:t>
            </a:r>
            <a:endParaRPr lang="en-US" sz="1200" b="1">
              <a:solidFill>
                <a:srgbClr val="85345A"/>
              </a:solidFill>
              <a:latin typeface="Karla" pitchFamily="2" charset="0"/>
              <a:ea typeface="Karla" pitchFamily="2" charset="0"/>
              <a:cs typeface="Calibri" panose="020F0502020204030204"/>
            </a:endParaRPr>
          </a:p>
        </p:txBody>
      </p:sp>
      <p:sp>
        <p:nvSpPr>
          <p:cNvPr id="12" name="Content Placeholder 2">
            <a:extLst>
              <a:ext uri="{FF2B5EF4-FFF2-40B4-BE49-F238E27FC236}">
                <a16:creationId xmlns:a16="http://schemas.microsoft.com/office/drawing/2014/main" id="{550A939D-85A1-56C9-4AD8-874E9E5878EE}"/>
              </a:ext>
            </a:extLst>
          </p:cNvPr>
          <p:cNvSpPr>
            <a:spLocks noGrp="1"/>
          </p:cNvSpPr>
          <p:nvPr/>
        </p:nvSpPr>
        <p:spPr>
          <a:xfrm>
            <a:off x="6106602" y="1254345"/>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4. Are there entry fees for the KMC Startup Awards</a:t>
            </a:r>
            <a:r>
              <a:rPr lang="en-US" sz="1400" b="1">
                <a:solidFill>
                  <a:srgbClr val="001738"/>
                </a:solidFill>
                <a:latin typeface="Karla" pitchFamily="2" charset="0"/>
                <a:ea typeface="Karla" pitchFamily="2" charset="0"/>
                <a:cs typeface="Calibri" panose="020F0502020204030204"/>
              </a:rPr>
              <a:t>?</a:t>
            </a:r>
          </a:p>
          <a:p>
            <a:pPr marL="0" indent="0">
              <a:buNone/>
            </a:pPr>
            <a:endParaRPr lang="en-US" sz="1400" b="1">
              <a:solidFill>
                <a:srgbClr val="001738"/>
              </a:solidFill>
              <a:latin typeface="Karla" pitchFamily="2" charset="0"/>
              <a:ea typeface="Karla" pitchFamily="2" charset="0"/>
              <a:cs typeface="Calibri" panose="020F0502020204030204"/>
            </a:endParaRPr>
          </a:p>
        </p:txBody>
      </p:sp>
      <p:sp>
        <p:nvSpPr>
          <p:cNvPr id="13" name="Content Placeholder 2">
            <a:extLst>
              <a:ext uri="{FF2B5EF4-FFF2-40B4-BE49-F238E27FC236}">
                <a16:creationId xmlns:a16="http://schemas.microsoft.com/office/drawing/2014/main" id="{BB9EE049-B334-DDF6-5AEA-3D087CD03A43}"/>
              </a:ext>
            </a:extLst>
          </p:cNvPr>
          <p:cNvSpPr>
            <a:spLocks noGrp="1"/>
          </p:cNvSpPr>
          <p:nvPr/>
        </p:nvSpPr>
        <p:spPr>
          <a:xfrm>
            <a:off x="6313336" y="1583324"/>
            <a:ext cx="5310334" cy="6668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No, there is no entry fee. Your participation includes access to the event as well as complimentary food and cocktails.​</a:t>
            </a:r>
            <a:endParaRPr lang="en-US" sz="1200" b="1">
              <a:solidFill>
                <a:srgbClr val="85345A"/>
              </a:solidFill>
              <a:latin typeface="Karla" pitchFamily="2" charset="0"/>
              <a:ea typeface="Karla" pitchFamily="2" charset="0"/>
              <a:cs typeface="Calibri" panose="020F0502020204030204"/>
            </a:endParaRPr>
          </a:p>
        </p:txBody>
      </p:sp>
      <p:sp>
        <p:nvSpPr>
          <p:cNvPr id="14" name="Content Placeholder 2">
            <a:extLst>
              <a:ext uri="{FF2B5EF4-FFF2-40B4-BE49-F238E27FC236}">
                <a16:creationId xmlns:a16="http://schemas.microsoft.com/office/drawing/2014/main" id="{D6B45950-333B-2620-C3FB-CC0B82D0F6BA}"/>
              </a:ext>
            </a:extLst>
          </p:cNvPr>
          <p:cNvSpPr>
            <a:spLocks noGrp="1"/>
          </p:cNvSpPr>
          <p:nvPr/>
        </p:nvSpPr>
        <p:spPr>
          <a:xfrm>
            <a:off x="6106602" y="2396337"/>
            <a:ext cx="4944574" cy="32897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5. What are the award categories available for nomination?​</a:t>
            </a:r>
            <a:endParaRPr lang="en-US" sz="1400" b="1">
              <a:solidFill>
                <a:srgbClr val="001738"/>
              </a:solidFill>
              <a:latin typeface="Karla" pitchFamily="2" charset="0"/>
              <a:ea typeface="Karla" pitchFamily="2" charset="0"/>
              <a:cs typeface="Calibri" panose="020F0502020204030204"/>
            </a:endParaRPr>
          </a:p>
        </p:txBody>
      </p:sp>
      <p:sp>
        <p:nvSpPr>
          <p:cNvPr id="15" name="Content Placeholder 2">
            <a:extLst>
              <a:ext uri="{FF2B5EF4-FFF2-40B4-BE49-F238E27FC236}">
                <a16:creationId xmlns:a16="http://schemas.microsoft.com/office/drawing/2014/main" id="{D6023614-72DA-0C44-B59D-0B07A663EC32}"/>
              </a:ext>
            </a:extLst>
          </p:cNvPr>
          <p:cNvSpPr>
            <a:spLocks noGrp="1"/>
          </p:cNvSpPr>
          <p:nvPr/>
        </p:nvSpPr>
        <p:spPr>
          <a:xfrm>
            <a:off x="6313336" y="2725315"/>
            <a:ext cx="5249376" cy="12970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The award categories vary from year to year and may include categories such as Startup of the Year, Emerging Entrepreneur of the Year, Tech Innovator Award, and more. Please refer to the official KMC Startup Awards website for the most up-to-date list of categories.</a:t>
            </a:r>
            <a:endParaRPr lang="en-US" sz="1200" b="1">
              <a:solidFill>
                <a:srgbClr val="85345A"/>
              </a:solidFill>
              <a:latin typeface="Karla" pitchFamily="2" charset="0"/>
              <a:ea typeface="Karla" pitchFamily="2" charset="0"/>
              <a:cs typeface="Calibri" panose="020F0502020204030204"/>
            </a:endParaRPr>
          </a:p>
        </p:txBody>
      </p:sp>
      <p:pic>
        <p:nvPicPr>
          <p:cNvPr id="4" name="Picture 3" descr="A black and purple rectangle with white text&#10;&#10;Description automatically generated">
            <a:extLst>
              <a:ext uri="{FF2B5EF4-FFF2-40B4-BE49-F238E27FC236}">
                <a16:creationId xmlns:a16="http://schemas.microsoft.com/office/drawing/2014/main" id="{76A8AA35-4DDB-3805-3B67-A8E83600C5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367579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D098CF3-3231-AF66-7B61-8A79AAADF58A}"/>
              </a:ext>
            </a:extLst>
          </p:cNvPr>
          <p:cNvSpPr>
            <a:spLocks noGrp="1"/>
          </p:cNvSpPr>
          <p:nvPr>
            <p:ph type="ctrTitle"/>
          </p:nvPr>
        </p:nvSpPr>
        <p:spPr>
          <a:xfrm>
            <a:off x="382800" y="309355"/>
            <a:ext cx="9144000" cy="841610"/>
          </a:xfrm>
        </p:spPr>
        <p:txBody>
          <a:bodyPr anchor="ctr">
            <a:normAutofit/>
          </a:bodyPr>
          <a:lstStyle/>
          <a:p>
            <a:pPr algn="l"/>
            <a:r>
              <a:rPr lang="en-PH" sz="4800" b="1">
                <a:solidFill>
                  <a:srgbClr val="001738"/>
                </a:solidFill>
                <a:latin typeface="Barlow Condensed"/>
              </a:rPr>
              <a:t>FREQUENTLY ASKED QUESTIONS</a:t>
            </a:r>
          </a:p>
        </p:txBody>
      </p:sp>
      <p:sp>
        <p:nvSpPr>
          <p:cNvPr id="3" name="Content Placeholder 2">
            <a:extLst>
              <a:ext uri="{FF2B5EF4-FFF2-40B4-BE49-F238E27FC236}">
                <a16:creationId xmlns:a16="http://schemas.microsoft.com/office/drawing/2014/main" id="{C5FBD78C-6859-BEBB-5C2D-DCBEFB37C862}"/>
              </a:ext>
            </a:extLst>
          </p:cNvPr>
          <p:cNvSpPr>
            <a:spLocks noGrp="1"/>
          </p:cNvSpPr>
          <p:nvPr/>
        </p:nvSpPr>
        <p:spPr>
          <a:xfrm>
            <a:off x="382800" y="1583324"/>
            <a:ext cx="4944574" cy="3289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6. Who judges the entries for the KMC Startup Awards?​</a:t>
            </a:r>
            <a:endParaRPr lang="en-US" sz="1400" b="1">
              <a:solidFill>
                <a:srgbClr val="001738"/>
              </a:solidFill>
              <a:latin typeface="Karla" pitchFamily="2" charset="0"/>
              <a:ea typeface="Karla" pitchFamily="2" charset="0"/>
              <a:cs typeface="Calibri" panose="020F0502020204030204"/>
            </a:endParaRPr>
          </a:p>
        </p:txBody>
      </p:sp>
      <p:sp>
        <p:nvSpPr>
          <p:cNvPr id="5" name="Content Placeholder 2">
            <a:extLst>
              <a:ext uri="{FF2B5EF4-FFF2-40B4-BE49-F238E27FC236}">
                <a16:creationId xmlns:a16="http://schemas.microsoft.com/office/drawing/2014/main" id="{8EE87470-297C-1F6F-FE14-C8ABD9EA1103}"/>
              </a:ext>
            </a:extLst>
          </p:cNvPr>
          <p:cNvSpPr>
            <a:spLocks noGrp="1"/>
          </p:cNvSpPr>
          <p:nvPr/>
        </p:nvSpPr>
        <p:spPr>
          <a:xfrm>
            <a:off x="589534" y="1912303"/>
            <a:ext cx="5310334" cy="12523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Entries are evaluated by a panel of expert judges with extensive experience in the startup ecosystem and relevant industries. The judges' decisions are final and binding.</a:t>
            </a:r>
            <a:endParaRPr lang="en-US" sz="1200" b="1">
              <a:solidFill>
                <a:srgbClr val="85345A"/>
              </a:solidFill>
              <a:latin typeface="Karla" pitchFamily="2" charset="0"/>
              <a:ea typeface="Karla" pitchFamily="2" charset="0"/>
              <a:cs typeface="Calibri" panose="020F0502020204030204"/>
            </a:endParaRPr>
          </a:p>
        </p:txBody>
      </p:sp>
      <p:sp>
        <p:nvSpPr>
          <p:cNvPr id="7" name="Content Placeholder 2">
            <a:extLst>
              <a:ext uri="{FF2B5EF4-FFF2-40B4-BE49-F238E27FC236}">
                <a16:creationId xmlns:a16="http://schemas.microsoft.com/office/drawing/2014/main" id="{E8553B5E-147E-19A5-6136-85E96AC239DA}"/>
              </a:ext>
            </a:extLst>
          </p:cNvPr>
          <p:cNvSpPr>
            <a:spLocks noGrp="1"/>
          </p:cNvSpPr>
          <p:nvPr/>
        </p:nvSpPr>
        <p:spPr>
          <a:xfrm>
            <a:off x="382799" y="2844619"/>
            <a:ext cx="5249377" cy="5108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7. When and where will the KMC Startup Awards ceremony take place?</a:t>
            </a:r>
            <a:endParaRPr lang="en-US" sz="1400" b="1">
              <a:solidFill>
                <a:srgbClr val="001738"/>
              </a:solidFill>
              <a:latin typeface="Karla" pitchFamily="2" charset="0"/>
              <a:ea typeface="Karla" pitchFamily="2" charset="0"/>
              <a:cs typeface="Calibri" panose="020F0502020204030204"/>
            </a:endParaRPr>
          </a:p>
        </p:txBody>
      </p:sp>
      <p:sp>
        <p:nvSpPr>
          <p:cNvPr id="8" name="Content Placeholder 2">
            <a:extLst>
              <a:ext uri="{FF2B5EF4-FFF2-40B4-BE49-F238E27FC236}">
                <a16:creationId xmlns:a16="http://schemas.microsoft.com/office/drawing/2014/main" id="{3610F0AA-F52D-7A59-9F63-FFEA78C15907}"/>
              </a:ext>
            </a:extLst>
          </p:cNvPr>
          <p:cNvSpPr>
            <a:spLocks noGrp="1"/>
          </p:cNvSpPr>
          <p:nvPr/>
        </p:nvSpPr>
        <p:spPr>
          <a:xfrm>
            <a:off x="589534" y="3429554"/>
            <a:ext cx="5310334" cy="6673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a:ea typeface="Karla" pitchFamily="2" charset="0"/>
              </a:rPr>
              <a:t>The KMC Startup Awards happens on November </a:t>
            </a:r>
            <a:r>
              <a:rPr lang="en-PH" sz="1400">
                <a:solidFill>
                  <a:srgbClr val="000000"/>
                </a:solidFill>
                <a:latin typeface="Karla"/>
                <a:ea typeface="Karla" pitchFamily="2" charset="0"/>
              </a:rPr>
              <a:t>15</a:t>
            </a:r>
            <a:r>
              <a:rPr lang="en-PH" sz="1400" b="0" i="0" u="none" strike="noStrike">
                <a:solidFill>
                  <a:srgbClr val="000000"/>
                </a:solidFill>
                <a:effectLst/>
                <a:latin typeface="Karla"/>
                <a:ea typeface="Karla" pitchFamily="2" charset="0"/>
              </a:rPr>
              <a:t>, </a:t>
            </a:r>
            <a:r>
              <a:rPr lang="en-PH" sz="1400">
                <a:solidFill>
                  <a:srgbClr val="000000"/>
                </a:solidFill>
                <a:latin typeface="Karla"/>
                <a:ea typeface="Karla" pitchFamily="2" charset="0"/>
              </a:rPr>
              <a:t>2024</a:t>
            </a:r>
            <a:r>
              <a:rPr lang="en-PH" sz="1400" b="0" i="0" u="none" strike="noStrike">
                <a:solidFill>
                  <a:srgbClr val="000000"/>
                </a:solidFill>
                <a:effectLst/>
                <a:latin typeface="Karla"/>
                <a:ea typeface="Karla" pitchFamily="2" charset="0"/>
              </a:rPr>
              <a:t>, 6:00PM-10:00PM at KMC One Ayala Makati.</a:t>
            </a:r>
            <a:endParaRPr lang="en-US" sz="1200" b="1">
              <a:solidFill>
                <a:srgbClr val="85345A"/>
              </a:solidFill>
              <a:latin typeface="Karla"/>
              <a:ea typeface="Karla" pitchFamily="2" charset="0"/>
              <a:cs typeface="Calibri" panose="020F0502020204030204"/>
            </a:endParaRPr>
          </a:p>
        </p:txBody>
      </p:sp>
      <p:sp>
        <p:nvSpPr>
          <p:cNvPr id="10" name="Content Placeholder 2">
            <a:extLst>
              <a:ext uri="{FF2B5EF4-FFF2-40B4-BE49-F238E27FC236}">
                <a16:creationId xmlns:a16="http://schemas.microsoft.com/office/drawing/2014/main" id="{C08FB9E3-7B2D-4A6E-EC09-198D3BDB5048}"/>
              </a:ext>
            </a:extLst>
          </p:cNvPr>
          <p:cNvSpPr>
            <a:spLocks noGrp="1"/>
          </p:cNvSpPr>
          <p:nvPr/>
        </p:nvSpPr>
        <p:spPr>
          <a:xfrm>
            <a:off x="382800" y="4172924"/>
            <a:ext cx="5713200" cy="2952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8. Is there a process for appealing the judges' decisions?</a:t>
            </a:r>
            <a:endParaRPr lang="en-US" sz="1400" b="1">
              <a:solidFill>
                <a:srgbClr val="001738"/>
              </a:solidFill>
              <a:latin typeface="Karla" pitchFamily="2" charset="0"/>
              <a:ea typeface="Karla" pitchFamily="2" charset="0"/>
              <a:cs typeface="Calibri" panose="020F0502020204030204"/>
            </a:endParaRPr>
          </a:p>
        </p:txBody>
      </p:sp>
      <p:sp>
        <p:nvSpPr>
          <p:cNvPr id="11" name="Content Placeholder 2">
            <a:extLst>
              <a:ext uri="{FF2B5EF4-FFF2-40B4-BE49-F238E27FC236}">
                <a16:creationId xmlns:a16="http://schemas.microsoft.com/office/drawing/2014/main" id="{884DAD5A-1E8D-4914-1C43-D6C9D0622D37}"/>
              </a:ext>
            </a:extLst>
          </p:cNvPr>
          <p:cNvSpPr>
            <a:spLocks noGrp="1"/>
          </p:cNvSpPr>
          <p:nvPr/>
        </p:nvSpPr>
        <p:spPr>
          <a:xfrm>
            <a:off x="589534" y="4515411"/>
            <a:ext cx="5310334" cy="4238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No, the judges' decisions are final and not subject to appeal.​</a:t>
            </a:r>
            <a:endParaRPr lang="en-US" sz="1200" b="1">
              <a:solidFill>
                <a:srgbClr val="85345A"/>
              </a:solidFill>
              <a:latin typeface="Karla" pitchFamily="2" charset="0"/>
              <a:ea typeface="Karla" pitchFamily="2" charset="0"/>
              <a:cs typeface="Calibri" panose="020F0502020204030204"/>
            </a:endParaRPr>
          </a:p>
        </p:txBody>
      </p:sp>
      <p:sp>
        <p:nvSpPr>
          <p:cNvPr id="12" name="Content Placeholder 2">
            <a:extLst>
              <a:ext uri="{FF2B5EF4-FFF2-40B4-BE49-F238E27FC236}">
                <a16:creationId xmlns:a16="http://schemas.microsoft.com/office/drawing/2014/main" id="{550A939D-85A1-56C9-4AD8-874E9E5878EE}"/>
              </a:ext>
            </a:extLst>
          </p:cNvPr>
          <p:cNvSpPr>
            <a:spLocks noGrp="1"/>
          </p:cNvSpPr>
          <p:nvPr/>
        </p:nvSpPr>
        <p:spPr>
          <a:xfrm>
            <a:off x="6085400" y="1583325"/>
            <a:ext cx="5253160" cy="5158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a:ea typeface="Karla" pitchFamily="2" charset="0"/>
                <a:cs typeface="Calibri" panose="020F0502020204030204"/>
              </a:rPr>
              <a:t>9. How can I stay updated on the latest news and updates about the KMC Startup Awards?</a:t>
            </a:r>
            <a:endParaRPr lang="en-US" sz="1400" b="1">
              <a:solidFill>
                <a:srgbClr val="001738"/>
              </a:solidFill>
              <a:latin typeface="Karla"/>
              <a:ea typeface="Karla" pitchFamily="2" charset="0"/>
              <a:cs typeface="Calibri" panose="020F0502020204030204"/>
            </a:endParaRPr>
          </a:p>
        </p:txBody>
      </p:sp>
      <p:sp>
        <p:nvSpPr>
          <p:cNvPr id="13" name="Content Placeholder 2">
            <a:extLst>
              <a:ext uri="{FF2B5EF4-FFF2-40B4-BE49-F238E27FC236}">
                <a16:creationId xmlns:a16="http://schemas.microsoft.com/office/drawing/2014/main" id="{BB9EE049-B334-DDF6-5AEA-3D087CD03A43}"/>
              </a:ext>
            </a:extLst>
          </p:cNvPr>
          <p:cNvSpPr>
            <a:spLocks noGrp="1"/>
          </p:cNvSpPr>
          <p:nvPr/>
        </p:nvSpPr>
        <p:spPr>
          <a:xfrm>
            <a:off x="6292134" y="2177957"/>
            <a:ext cx="5310334" cy="7794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To stay informed about the latest news and updates regarding the KMC Startup Awards, please visit the official KMC Startup Awards website and follow our official social media channels.</a:t>
            </a:r>
            <a:endParaRPr lang="en-US" sz="1200" b="1">
              <a:solidFill>
                <a:srgbClr val="85345A"/>
              </a:solidFill>
              <a:latin typeface="Karla" pitchFamily="2" charset="0"/>
              <a:ea typeface="Karla" pitchFamily="2" charset="0"/>
              <a:cs typeface="Calibri" panose="020F0502020204030204"/>
            </a:endParaRPr>
          </a:p>
        </p:txBody>
      </p:sp>
      <p:sp>
        <p:nvSpPr>
          <p:cNvPr id="14" name="Content Placeholder 2">
            <a:extLst>
              <a:ext uri="{FF2B5EF4-FFF2-40B4-BE49-F238E27FC236}">
                <a16:creationId xmlns:a16="http://schemas.microsoft.com/office/drawing/2014/main" id="{D6B45950-333B-2620-C3FB-CC0B82D0F6BA}"/>
              </a:ext>
            </a:extLst>
          </p:cNvPr>
          <p:cNvSpPr>
            <a:spLocks noGrp="1"/>
          </p:cNvSpPr>
          <p:nvPr/>
        </p:nvSpPr>
        <p:spPr>
          <a:xfrm>
            <a:off x="6094470" y="3103263"/>
            <a:ext cx="5644067" cy="6607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1400" b="1">
                <a:solidFill>
                  <a:srgbClr val="001738"/>
                </a:solidFill>
                <a:latin typeface="Karla" pitchFamily="2" charset="0"/>
                <a:ea typeface="Karla" pitchFamily="2" charset="0"/>
                <a:cs typeface="Calibri" panose="020F0502020204030204"/>
              </a:rPr>
              <a:t>10. Who can I contact for inquiries about the KMC Startup Awards?​</a:t>
            </a:r>
            <a:endParaRPr lang="en-US" sz="1400" b="1">
              <a:solidFill>
                <a:srgbClr val="001738"/>
              </a:solidFill>
              <a:latin typeface="Karla" pitchFamily="2" charset="0"/>
              <a:ea typeface="Karla" pitchFamily="2" charset="0"/>
              <a:cs typeface="Calibri" panose="020F0502020204030204"/>
            </a:endParaRPr>
          </a:p>
        </p:txBody>
      </p:sp>
      <p:sp>
        <p:nvSpPr>
          <p:cNvPr id="15" name="Content Placeholder 2">
            <a:extLst>
              <a:ext uri="{FF2B5EF4-FFF2-40B4-BE49-F238E27FC236}">
                <a16:creationId xmlns:a16="http://schemas.microsoft.com/office/drawing/2014/main" id="{D6023614-72DA-0C44-B59D-0B07A663EC32}"/>
              </a:ext>
            </a:extLst>
          </p:cNvPr>
          <p:cNvSpPr>
            <a:spLocks noGrp="1"/>
          </p:cNvSpPr>
          <p:nvPr/>
        </p:nvSpPr>
        <p:spPr>
          <a:xfrm>
            <a:off x="6292134" y="3640883"/>
            <a:ext cx="5517066" cy="5292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PH" sz="1400" b="0" i="0" u="none" strike="noStrike">
                <a:solidFill>
                  <a:srgbClr val="000000"/>
                </a:solidFill>
                <a:effectLst/>
                <a:latin typeface="Karla" pitchFamily="2" charset="0"/>
                <a:ea typeface="Karla" pitchFamily="2" charset="0"/>
              </a:rPr>
              <a:t>For any questions or inquiries related to the KMC Startup Awards, please contact our team at </a:t>
            </a:r>
            <a:r>
              <a:rPr lang="en-PH" sz="1400" b="1" i="0" u="none" strike="noStrike" err="1">
                <a:solidFill>
                  <a:srgbClr val="FF7200"/>
                </a:solidFill>
                <a:effectLst/>
                <a:latin typeface="Karla" pitchFamily="2" charset="0"/>
                <a:ea typeface="Karla" pitchFamily="2" charset="0"/>
              </a:rPr>
              <a:t>kmcawards@kmc.solutions</a:t>
            </a:r>
            <a:r>
              <a:rPr lang="en-PH" sz="1400" b="1" i="0" u="none" strike="noStrike">
                <a:solidFill>
                  <a:srgbClr val="FF7200"/>
                </a:solidFill>
                <a:effectLst/>
                <a:latin typeface="Karla" pitchFamily="2" charset="0"/>
                <a:ea typeface="Karla" pitchFamily="2" charset="0"/>
              </a:rPr>
              <a:t>​</a:t>
            </a:r>
            <a:endParaRPr lang="en-US" sz="1200" b="1">
              <a:solidFill>
                <a:srgbClr val="FF7200"/>
              </a:solidFill>
              <a:latin typeface="Karla" pitchFamily="2" charset="0"/>
              <a:ea typeface="Karla" pitchFamily="2" charset="0"/>
              <a:cs typeface="Calibri" panose="020F0502020204030204"/>
            </a:endParaRPr>
          </a:p>
        </p:txBody>
      </p:sp>
      <p:pic>
        <p:nvPicPr>
          <p:cNvPr id="4" name="Picture 3" descr="A black and purple rectangle with white text&#10;&#10;Description automatically generated">
            <a:extLst>
              <a:ext uri="{FF2B5EF4-FFF2-40B4-BE49-F238E27FC236}">
                <a16:creationId xmlns:a16="http://schemas.microsoft.com/office/drawing/2014/main" id="{106DD87F-D034-EAC1-76DB-3CC00FDFB48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39099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gradient&#10;&#10;Description automatically generated">
            <a:extLst>
              <a:ext uri="{FF2B5EF4-FFF2-40B4-BE49-F238E27FC236}">
                <a16:creationId xmlns:a16="http://schemas.microsoft.com/office/drawing/2014/main" id="{D16456CC-151D-AF78-05BE-4654E224DA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7">
            <a:extLst>
              <a:ext uri="{FF2B5EF4-FFF2-40B4-BE49-F238E27FC236}">
                <a16:creationId xmlns:a16="http://schemas.microsoft.com/office/drawing/2014/main" id="{445EA9C4-350F-4B21-F4CB-E4EF2EDFD44C}"/>
              </a:ext>
            </a:extLst>
          </p:cNvPr>
          <p:cNvSpPr txBox="1">
            <a:spLocks/>
          </p:cNvSpPr>
          <p:nvPr/>
        </p:nvSpPr>
        <p:spPr>
          <a:xfrm>
            <a:off x="1524000" y="2406884"/>
            <a:ext cx="9144000" cy="20442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7200" b="1">
                <a:solidFill>
                  <a:schemeClr val="bg1"/>
                </a:solidFill>
                <a:latin typeface="Barlow Condensed" panose="00000806000000000000" pitchFamily="2" charset="0"/>
              </a:rPr>
              <a:t>CORE SUBMISSION</a:t>
            </a:r>
          </a:p>
        </p:txBody>
      </p:sp>
    </p:spTree>
    <p:extLst>
      <p:ext uri="{BB962C8B-B14F-4D97-AF65-F5344CB8AC3E}">
        <p14:creationId xmlns:p14="http://schemas.microsoft.com/office/powerpoint/2010/main" val="275519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D098CF3-3231-AF66-7B61-8A79AAADF58A}"/>
              </a:ext>
            </a:extLst>
          </p:cNvPr>
          <p:cNvSpPr>
            <a:spLocks noGrp="1"/>
          </p:cNvSpPr>
          <p:nvPr>
            <p:ph type="ctrTitle"/>
          </p:nvPr>
        </p:nvSpPr>
        <p:spPr>
          <a:xfrm>
            <a:off x="382800" y="689731"/>
            <a:ext cx="11219666" cy="841610"/>
          </a:xfrm>
        </p:spPr>
        <p:txBody>
          <a:bodyPr anchor="ctr">
            <a:noAutofit/>
          </a:bodyPr>
          <a:lstStyle/>
          <a:p>
            <a:pPr algn="l"/>
            <a:r>
              <a:rPr lang="en-PH" sz="4800" b="1">
                <a:solidFill>
                  <a:srgbClr val="001738"/>
                </a:solidFill>
                <a:latin typeface="Barlow Condensed" panose="00000806000000000000" pitchFamily="2" charset="0"/>
              </a:rPr>
              <a:t>KMC STARTUP AWARDS: ​</a:t>
            </a:r>
            <a:br>
              <a:rPr lang="en-PH" sz="4800" b="1">
                <a:solidFill>
                  <a:srgbClr val="001738"/>
                </a:solidFill>
                <a:latin typeface="Barlow Condensed" panose="00000806000000000000" pitchFamily="2" charset="0"/>
              </a:rPr>
            </a:br>
            <a:r>
              <a:rPr lang="en-PH" sz="4800" b="1">
                <a:solidFill>
                  <a:srgbClr val="001738"/>
                </a:solidFill>
                <a:latin typeface="Barlow Condensed" panose="00000806000000000000" pitchFamily="2" charset="0"/>
              </a:rPr>
              <a:t>CORE SUBMISSION DOCUMENT​</a:t>
            </a:r>
          </a:p>
        </p:txBody>
      </p:sp>
      <p:graphicFrame>
        <p:nvGraphicFramePr>
          <p:cNvPr id="4" name="Table 3">
            <a:extLst>
              <a:ext uri="{FF2B5EF4-FFF2-40B4-BE49-F238E27FC236}">
                <a16:creationId xmlns:a16="http://schemas.microsoft.com/office/drawing/2014/main" id="{167470B7-FB98-3C8C-7796-0983428B3EA6}"/>
              </a:ext>
            </a:extLst>
          </p:cNvPr>
          <p:cNvGraphicFramePr>
            <a:graphicFrameLocks noGrp="1"/>
          </p:cNvGraphicFramePr>
          <p:nvPr/>
        </p:nvGraphicFramePr>
        <p:xfrm>
          <a:off x="523074" y="2153807"/>
          <a:ext cx="11079392" cy="2860482"/>
        </p:xfrm>
        <a:graphic>
          <a:graphicData uri="http://schemas.openxmlformats.org/drawingml/2006/table">
            <a:tbl>
              <a:tblPr/>
              <a:tblGrid>
                <a:gridCol w="5551723">
                  <a:extLst>
                    <a:ext uri="{9D8B030D-6E8A-4147-A177-3AD203B41FA5}">
                      <a16:colId xmlns:a16="http://schemas.microsoft.com/office/drawing/2014/main" val="2780456670"/>
                    </a:ext>
                  </a:extLst>
                </a:gridCol>
                <a:gridCol w="5527669">
                  <a:extLst>
                    <a:ext uri="{9D8B030D-6E8A-4147-A177-3AD203B41FA5}">
                      <a16:colId xmlns:a16="http://schemas.microsoft.com/office/drawing/2014/main" val="1076489283"/>
                    </a:ext>
                  </a:extLst>
                </a:gridCol>
              </a:tblGrid>
              <a:tr h="476748">
                <a:tc>
                  <a:txBody>
                    <a:bodyPr/>
                    <a:lstStyle/>
                    <a:p>
                      <a:pPr algn="l" fontAlgn="base"/>
                      <a:r>
                        <a:rPr lang="en-US" sz="1800" b="1" i="0">
                          <a:solidFill>
                            <a:schemeClr val="bg1"/>
                          </a:solidFill>
                          <a:effectLst/>
                          <a:latin typeface="Barlow Condensed"/>
                        </a:rPr>
                        <a:t>CATEGORY​</a:t>
                      </a:r>
                      <a:endParaRPr lang="en-US" b="1" i="0">
                        <a:solidFill>
                          <a:schemeClr val="bg1"/>
                        </a:solidFill>
                        <a:effectLst/>
                        <a:latin typeface="Barlow Condensed"/>
                      </a:endParaRP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769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1738"/>
                    </a:solidFill>
                  </a:tcPr>
                </a:tc>
                <a:tc>
                  <a:txBody>
                    <a:bodyPr/>
                    <a:lstStyle/>
                    <a:p>
                      <a:pPr algn="l" fontAlgn="auto"/>
                      <a:r>
                        <a:rPr lang="en-SG" sz="1800" b="1" i="0">
                          <a:solidFill>
                            <a:srgbClr val="FFFFFF"/>
                          </a:solidFill>
                          <a:effectLst/>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0018268"/>
                  </a:ext>
                </a:extLst>
              </a:tr>
              <a:tr h="794578">
                <a:tc>
                  <a:txBody>
                    <a:bodyPr/>
                    <a:lstStyle/>
                    <a:p>
                      <a:pPr algn="l" fontAlgn="base"/>
                      <a:r>
                        <a:rPr lang="en-PH" sz="1800" b="1" i="0">
                          <a:solidFill>
                            <a:schemeClr val="bg1"/>
                          </a:solidFill>
                          <a:effectLst/>
                          <a:latin typeface="Barlow Condensed"/>
                        </a:rPr>
                        <a:t>NAME OF INDIVIDUAL/TEAM:​</a:t>
                      </a:r>
                      <a:endParaRPr lang="en-PH" b="1" i="0">
                        <a:solidFill>
                          <a:schemeClr val="bg1"/>
                        </a:solidFill>
                        <a:effectLst/>
                        <a:latin typeface="Barlow Condensed"/>
                      </a:endParaRPr>
                    </a:p>
                    <a:p>
                      <a:pPr algn="l" fontAlgn="base"/>
                      <a:r>
                        <a:rPr lang="en-PH" sz="1400" b="0" i="0">
                          <a:solidFill>
                            <a:schemeClr val="bg1"/>
                          </a:solidFill>
                          <a:effectLst/>
                          <a:latin typeface="Karla" pitchFamily="2" charset="0"/>
                          <a:ea typeface="Karla" pitchFamily="2" charset="0"/>
                        </a:rPr>
                        <a:t>(as it should appear on any event / marketing collateral)​</a:t>
                      </a:r>
                      <a:endParaRPr lang="en-PH" sz="1600" b="0" i="0">
                        <a:solidFill>
                          <a:schemeClr val="bg1"/>
                        </a:solidFill>
                        <a:effectLst/>
                        <a:latin typeface="Karla" pitchFamily="2" charset="0"/>
                        <a:ea typeface="Karla" pitchFamily="2" charset="0"/>
                      </a:endParaRP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1738"/>
                    </a:solidFill>
                  </a:tcPr>
                </a:tc>
                <a:tc>
                  <a:txBody>
                    <a:bodyPr/>
                    <a:lstStyle/>
                    <a:p>
                      <a:pPr algn="l" fontAlgn="auto"/>
                      <a:r>
                        <a:rPr lang="en-SG" sz="1800" b="0" i="0">
                          <a:solidFill>
                            <a:srgbClr val="000000"/>
                          </a:solidFill>
                          <a:effectLst/>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8273522"/>
                  </a:ext>
                </a:extLst>
              </a:tr>
              <a:tr h="794578">
                <a:tc>
                  <a:txBody>
                    <a:bodyPr/>
                    <a:lstStyle/>
                    <a:p>
                      <a:pPr algn="l" fontAlgn="base"/>
                      <a:r>
                        <a:rPr lang="en-PH" sz="1800" b="1" i="0">
                          <a:solidFill>
                            <a:schemeClr val="bg1"/>
                          </a:solidFill>
                          <a:effectLst/>
                          <a:latin typeface="Barlow Condensed"/>
                        </a:rPr>
                        <a:t>DESIGNATION(S):​</a:t>
                      </a:r>
                      <a:endParaRPr lang="en-PH" b="1" i="0">
                        <a:solidFill>
                          <a:schemeClr val="bg1"/>
                        </a:solidFill>
                        <a:effectLst/>
                        <a:latin typeface="Barlow Condensed"/>
                      </a:endParaRPr>
                    </a:p>
                    <a:p>
                      <a:pPr algn="l" fontAlgn="base"/>
                      <a:r>
                        <a:rPr lang="en-PH" sz="1400" b="0" i="0">
                          <a:solidFill>
                            <a:schemeClr val="bg1"/>
                          </a:solidFill>
                          <a:effectLst/>
                          <a:latin typeface="Karla" pitchFamily="2" charset="0"/>
                          <a:ea typeface="Karla" pitchFamily="2" charset="0"/>
                        </a:rPr>
                        <a:t>(as it should appear on any event / marketing collateral)​</a:t>
                      </a:r>
                      <a:endParaRPr lang="en-PH" sz="1600" b="0" i="0">
                        <a:solidFill>
                          <a:schemeClr val="bg1"/>
                        </a:solidFill>
                        <a:effectLst/>
                        <a:latin typeface="Karla" pitchFamily="2" charset="0"/>
                        <a:ea typeface="Karla" pitchFamily="2" charset="0"/>
                      </a:endParaRP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1738"/>
                    </a:solidFill>
                  </a:tcPr>
                </a:tc>
                <a:tc>
                  <a:txBody>
                    <a:bodyPr/>
                    <a:lstStyle/>
                    <a:p>
                      <a:pPr algn="l" fontAlgn="auto"/>
                      <a:r>
                        <a:rPr lang="en-SG" sz="1800" b="0" i="0">
                          <a:solidFill>
                            <a:srgbClr val="000000"/>
                          </a:solidFill>
                          <a:effectLst/>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3826403"/>
                  </a:ext>
                </a:extLst>
              </a:tr>
              <a:tr h="794578">
                <a:tc>
                  <a:txBody>
                    <a:bodyPr/>
                    <a:lstStyle/>
                    <a:p>
                      <a:pPr algn="l" fontAlgn="base"/>
                      <a:r>
                        <a:rPr lang="en-PH" sz="1800" b="1" i="0">
                          <a:solidFill>
                            <a:schemeClr val="bg1"/>
                          </a:solidFill>
                          <a:effectLst/>
                          <a:latin typeface="Barlow Condensed"/>
                        </a:rPr>
                        <a:t>COMPANY NAME: ​</a:t>
                      </a:r>
                      <a:endParaRPr lang="en-PH" b="1" i="0">
                        <a:solidFill>
                          <a:schemeClr val="bg1"/>
                        </a:solidFill>
                        <a:effectLst/>
                        <a:latin typeface="Barlow Condensed"/>
                      </a:endParaRPr>
                    </a:p>
                    <a:p>
                      <a:pPr algn="l" fontAlgn="base"/>
                      <a:r>
                        <a:rPr lang="en-PH" sz="1400" b="0" i="0">
                          <a:solidFill>
                            <a:schemeClr val="bg1"/>
                          </a:solidFill>
                          <a:effectLst/>
                          <a:latin typeface="Karla" pitchFamily="2" charset="0"/>
                          <a:ea typeface="Karla" pitchFamily="2" charset="0"/>
                        </a:rPr>
                        <a:t>(as it should appear on any event / marketing collateral)​</a:t>
                      </a:r>
                      <a:endParaRPr lang="en-PH" sz="1600" b="0" i="0">
                        <a:solidFill>
                          <a:schemeClr val="bg1"/>
                        </a:solidFill>
                        <a:effectLst/>
                        <a:latin typeface="Karla" pitchFamily="2" charset="0"/>
                        <a:ea typeface="Karla" pitchFamily="2" charset="0"/>
                      </a:endParaRPr>
                    </a:p>
                  </a:txBody>
                  <a:tcPr anchor="ctr">
                    <a:lnL w="12700" cap="flat" cmpd="sng" algn="ctr">
                      <a:solidFill>
                        <a:schemeClr val="bg1"/>
                      </a:solidFill>
                      <a:prstDash val="solid"/>
                      <a:round/>
                      <a:headEnd type="none" w="med" len="med"/>
                      <a:tailEnd type="none" w="med" len="med"/>
                    </a:lnL>
                    <a:lnR w="769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001738"/>
                    </a:solidFill>
                  </a:tcPr>
                </a:tc>
                <a:tc>
                  <a:txBody>
                    <a:bodyPr/>
                    <a:lstStyle/>
                    <a:p>
                      <a:pPr algn="l" fontAlgn="auto"/>
                      <a:r>
                        <a:rPr lang="en-SG" sz="1800" b="0" i="0">
                          <a:solidFill>
                            <a:srgbClr val="000000"/>
                          </a:solidFill>
                          <a:effectLst/>
                        </a:rPr>
                        <a:t>​</a:t>
                      </a:r>
                    </a:p>
                  </a:txBody>
                  <a:tcPr>
                    <a:lnL w="769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7690" cap="flat" cmpd="sng" algn="ctr">
                      <a:solidFill>
                        <a:srgbClr val="000000"/>
                      </a:solidFill>
                      <a:prstDash val="solid"/>
                      <a:round/>
                      <a:headEnd type="none" w="med" len="med"/>
                      <a:tailEnd type="none" w="med" len="med"/>
                    </a:lnT>
                    <a:lnB w="769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1739246"/>
                  </a:ext>
                </a:extLst>
              </a:tr>
            </a:tbl>
          </a:graphicData>
        </a:graphic>
      </p:graphicFrame>
      <p:pic>
        <p:nvPicPr>
          <p:cNvPr id="3" name="Picture 2" descr="A black and purple rectangle with white text&#10;&#10;Description automatically generated">
            <a:extLst>
              <a:ext uri="{FF2B5EF4-FFF2-40B4-BE49-F238E27FC236}">
                <a16:creationId xmlns:a16="http://schemas.microsoft.com/office/drawing/2014/main" id="{80D3DBE6-81BC-7B0D-99A8-4251D42F824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81623"/>
          <a:stretch/>
        </p:blipFill>
        <p:spPr>
          <a:xfrm>
            <a:off x="0" y="5597718"/>
            <a:ext cx="12192000" cy="1260282"/>
          </a:xfrm>
          <a:prstGeom prst="rect">
            <a:avLst/>
          </a:prstGeom>
        </p:spPr>
      </p:pic>
    </p:spTree>
    <p:extLst>
      <p:ext uri="{BB962C8B-B14F-4D97-AF65-F5344CB8AC3E}">
        <p14:creationId xmlns:p14="http://schemas.microsoft.com/office/powerpoint/2010/main" val="120500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585c93-ff78-4601-90e6-0a98a888f821">
      <Terms xmlns="http://schemas.microsoft.com/office/infopath/2007/PartnerControls"/>
    </lcf76f155ced4ddcb4097134ff3c332f>
    <TaxCatchAll xmlns="5c760add-d5fd-4d74-b863-3250eb97f983"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6E90039FE87A4DBF9189BF5564FB5A" ma:contentTypeVersion="20" ma:contentTypeDescription="Create a new document." ma:contentTypeScope="" ma:versionID="b3f4b406585026aba791cfdcb973344c">
  <xsd:schema xmlns:xsd="http://www.w3.org/2001/XMLSchema" xmlns:xs="http://www.w3.org/2001/XMLSchema" xmlns:p="http://schemas.microsoft.com/office/2006/metadata/properties" xmlns:ns1="http://schemas.microsoft.com/sharepoint/v3" xmlns:ns2="ca585c93-ff78-4601-90e6-0a98a888f821" xmlns:ns3="5c760add-d5fd-4d74-b863-3250eb97f983" targetNamespace="http://schemas.microsoft.com/office/2006/metadata/properties" ma:root="true" ma:fieldsID="45f102b80b71e513474dca121106af27" ns1:_="" ns2:_="" ns3:_="">
    <xsd:import namespace="http://schemas.microsoft.com/sharepoint/v3"/>
    <xsd:import namespace="ca585c93-ff78-4601-90e6-0a98a888f821"/>
    <xsd:import namespace="5c760add-d5fd-4d74-b863-3250eb97f9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585c93-ff78-4601-90e6-0a98a888f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1d0828e-59fe-46cb-9047-46f87f5fcd4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760add-d5fd-4d74-b863-3250eb97f9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db7101b-c13b-4092-b07d-456bdf42e55a}" ma:internalName="TaxCatchAll" ma:showField="CatchAllData" ma:web="5c760add-d5fd-4d74-b863-3250eb97f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913F9-071D-40B0-9A82-404248119F5A}">
  <ds:schemaRefs>
    <ds:schemaRef ds:uri="5c760add-d5fd-4d74-b863-3250eb97f983"/>
    <ds:schemaRef ds:uri="ca585c93-ff78-4601-90e6-0a98a888f821"/>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customXml/itemProps2.xml><?xml version="1.0" encoding="utf-8"?>
<ds:datastoreItem xmlns:ds="http://schemas.openxmlformats.org/officeDocument/2006/customXml" ds:itemID="{C8C5E0D2-A979-433D-9FC0-5C2B96F32EE2}">
  <ds:schemaRefs>
    <ds:schemaRef ds:uri="http://schemas.microsoft.com/sharepoint/v3/contenttype/forms"/>
  </ds:schemaRefs>
</ds:datastoreItem>
</file>

<file path=customXml/itemProps3.xml><?xml version="1.0" encoding="utf-8"?>
<ds:datastoreItem xmlns:ds="http://schemas.openxmlformats.org/officeDocument/2006/customXml" ds:itemID="{4BCB794F-54AB-4C75-8D43-0DD8076FF986}">
  <ds:schemaRefs>
    <ds:schemaRef ds:uri="5c760add-d5fd-4d74-b863-3250eb97f983"/>
    <ds:schemaRef ds:uri="ca585c93-ff78-4601-90e6-0a98a888f8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EVENT DETAILS</vt:lpstr>
      <vt:lpstr>CATEGORIES</vt:lpstr>
      <vt:lpstr>THE KMC STARTUP AWARDS</vt:lpstr>
      <vt:lpstr>PowerPoint Presentation</vt:lpstr>
      <vt:lpstr>FREQUENTLY ASKED QUESTIONS</vt:lpstr>
      <vt:lpstr>FREQUENTLY ASKED QUESTIONS</vt:lpstr>
      <vt:lpstr>PowerPoint Presentation</vt:lpstr>
      <vt:lpstr>KMC STARTUP AWARDS: ​ CORE SUBMISSION DOCUMENT​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Lourd Aberion</dc:creator>
  <cp:revision>8</cp:revision>
  <dcterms:created xsi:type="dcterms:W3CDTF">2023-10-13T07:09:52Z</dcterms:created>
  <dcterms:modified xsi:type="dcterms:W3CDTF">2024-09-12T05:40:32Z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0x010100DE6E90039FE87A4DBF9189BF5564FB5A</vt:lpwstr>
  </property>
  <property fmtid="{D5CDD505-2E9C-101B-9397-08002B2CF9AE}" pid="3" name="MediaServiceImageTags">
    <vt:lpwstr/>
  </property>
</Properties>
</file>